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0" r:id="rId3"/>
    <p:sldId id="257" r:id="rId4"/>
    <p:sldId id="263" r:id="rId5"/>
    <p:sldId id="305" r:id="rId6"/>
    <p:sldId id="265" r:id="rId7"/>
    <p:sldId id="266" r:id="rId8"/>
    <p:sldId id="267" r:id="rId9"/>
    <p:sldId id="268" r:id="rId10"/>
    <p:sldId id="269" r:id="rId11"/>
    <p:sldId id="270" r:id="rId12"/>
    <p:sldId id="271" r:id="rId13"/>
    <p:sldId id="272" r:id="rId14"/>
    <p:sldId id="273" r:id="rId15"/>
    <p:sldId id="289" r:id="rId16"/>
    <p:sldId id="291" r:id="rId17"/>
    <p:sldId id="301" r:id="rId18"/>
    <p:sldId id="302" r:id="rId19"/>
    <p:sldId id="303" r:id="rId20"/>
    <p:sldId id="292" r:id="rId21"/>
    <p:sldId id="293" r:id="rId22"/>
    <p:sldId id="294" r:id="rId23"/>
    <p:sldId id="295" r:id="rId24"/>
    <p:sldId id="296" r:id="rId25"/>
    <p:sldId id="297" r:id="rId26"/>
    <p:sldId id="298" r:id="rId27"/>
    <p:sldId id="299"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snapToObjects="1">
      <p:cViewPr>
        <p:scale>
          <a:sx n="103" d="100"/>
          <a:sy n="103" d="100"/>
        </p:scale>
        <p:origin x="-144" y="-480"/>
      </p:cViewPr>
      <p:guideLst>
        <p:guide orient="horz" pos="2160"/>
        <p:guide pos="3840"/>
      </p:guideLst>
    </p:cSldViewPr>
  </p:slideViewPr>
  <p:notesTextViewPr>
    <p:cViewPr>
      <p:scale>
        <a:sx n="1" d="1"/>
        <a:sy n="1" d="1"/>
      </p:scale>
      <p:origin x="0" y="0"/>
    </p:cViewPr>
  </p:notesTextViewPr>
  <p:sorterViewPr>
    <p:cViewPr>
      <p:scale>
        <a:sx n="232" d="100"/>
        <a:sy n="232" d="100"/>
      </p:scale>
      <p:origin x="0" y="2304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70BED-10FC-7965-228C-4A40EE7110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43A14DC6-58AE-D9DA-8D3F-D2D823BDF2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047AB88-E9F9-562D-EDAE-24148D162A7A}"/>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5" name="Footer Placeholder 4">
            <a:extLst>
              <a:ext uri="{FF2B5EF4-FFF2-40B4-BE49-F238E27FC236}">
                <a16:creationId xmlns:a16="http://schemas.microsoft.com/office/drawing/2014/main" xmlns="" id="{CAC523E7-014B-A863-3068-973F03645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D35E6D-1C5C-842A-9B35-52B0159727F1}"/>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277463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98AA7-4B8D-DB6E-E494-EE8A0A2CA3B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5DA320B-47C0-9A28-776C-DBE4899010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861A1AD-91C7-C6A6-15FC-B328F17C99AB}"/>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5" name="Footer Placeholder 4">
            <a:extLst>
              <a:ext uri="{FF2B5EF4-FFF2-40B4-BE49-F238E27FC236}">
                <a16:creationId xmlns:a16="http://schemas.microsoft.com/office/drawing/2014/main" xmlns="" id="{45A49C9E-805D-036C-025E-B30BDFA52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95AD82-91CB-5AA5-B87B-A0122D3D87A4}"/>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312576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0D9A64E-8C96-E0E8-C79C-A66446FD9C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43739F7-AA96-1097-F314-1E58C1F9B8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5492B6F-91C4-F3D9-EB5F-CF8DBE74DE4D}"/>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5" name="Footer Placeholder 4">
            <a:extLst>
              <a:ext uri="{FF2B5EF4-FFF2-40B4-BE49-F238E27FC236}">
                <a16:creationId xmlns:a16="http://schemas.microsoft.com/office/drawing/2014/main" xmlns="" id="{3E8ADC5D-F014-A0AB-515F-F7B4446AD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2B4BEC-1B1E-AC56-FAFC-2BA45E803B2C}"/>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13260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1B9A8-4C60-D21B-D86D-9714276E7E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0B3D7A38-B733-042D-2A5C-13DDA37643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7B5DC37-F298-739C-27D6-FEC250F3092D}"/>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5" name="Footer Placeholder 4">
            <a:extLst>
              <a:ext uri="{FF2B5EF4-FFF2-40B4-BE49-F238E27FC236}">
                <a16:creationId xmlns:a16="http://schemas.microsoft.com/office/drawing/2014/main" xmlns="" id="{7277A8AB-372B-2EC6-7C7B-EBD023DDD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3D2CAA-9239-27DC-D13B-77916670B00F}"/>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296420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2BAE1-C461-2DD8-58F3-D2D3D6E96E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EB7897C-D3BD-3FEA-BF4B-7C511CF4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1FA85868-783D-2227-B60E-4BFB70E6BFF9}"/>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5" name="Footer Placeholder 4">
            <a:extLst>
              <a:ext uri="{FF2B5EF4-FFF2-40B4-BE49-F238E27FC236}">
                <a16:creationId xmlns:a16="http://schemas.microsoft.com/office/drawing/2014/main" xmlns="" id="{518AD883-4A8A-1532-3AFD-435CC5491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1D661-D786-4DAE-7903-D8BC0D9EA8BE}"/>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305631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68250-849B-BC03-62AB-3114FADF6A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31BA550-AF8F-7D4E-1BA7-4E412A3137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DE0A0A85-5DE8-6733-535D-9D94146CA8B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CDC8CE8C-FA2C-68E0-A1AD-4937C140A75A}"/>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6" name="Footer Placeholder 5">
            <a:extLst>
              <a:ext uri="{FF2B5EF4-FFF2-40B4-BE49-F238E27FC236}">
                <a16:creationId xmlns:a16="http://schemas.microsoft.com/office/drawing/2014/main" xmlns="" id="{7C0F0E20-9184-3BAA-B32E-4095AFE1E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ED1493-6B00-C685-E67F-73DC54806C39}"/>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6638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51A7D-B060-6878-D99F-8A465211B5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D665DB8-4AF9-34AA-3547-FC3AC731C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7517A67F-A1B5-E818-276F-6ECEC14725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C102665C-9247-28B6-B900-0736F94F1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C57506-10E5-8955-539F-D4DD3252A8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5C581B0A-0E1A-A936-1482-9BCAAF513F1C}"/>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8" name="Footer Placeholder 7">
            <a:extLst>
              <a:ext uri="{FF2B5EF4-FFF2-40B4-BE49-F238E27FC236}">
                <a16:creationId xmlns:a16="http://schemas.microsoft.com/office/drawing/2014/main" xmlns="" id="{F0C2FAA4-5FBC-285E-2F29-F42D21906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C0B6F70-FA72-D30B-F359-91D47DCF2F31}"/>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52858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7BB16-7545-96F1-977C-90710788E8C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67262F87-6CC7-E9A8-08A7-2D8C3D0DAE7A}"/>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4" name="Footer Placeholder 3">
            <a:extLst>
              <a:ext uri="{FF2B5EF4-FFF2-40B4-BE49-F238E27FC236}">
                <a16:creationId xmlns:a16="http://schemas.microsoft.com/office/drawing/2014/main" xmlns="" id="{2CDA3C8A-8FC9-9FD4-CC1C-4568A8C27B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161D8D0-8D79-5046-E60D-4DB141ABA30F}"/>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74502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168D23-4741-150B-8490-F047FA457277}"/>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3" name="Footer Placeholder 2">
            <a:extLst>
              <a:ext uri="{FF2B5EF4-FFF2-40B4-BE49-F238E27FC236}">
                <a16:creationId xmlns:a16="http://schemas.microsoft.com/office/drawing/2014/main" xmlns="" id="{CBEDE753-1920-FD9F-A74E-70801AF995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58EB9F-AB09-590F-4043-31B1155E6161}"/>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98245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24A19-2010-7713-48F6-0911CCC1F7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8ADC25D-4A25-EB48-8F45-584E1DA5C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520E8317-60FA-2AD8-BCF9-9C083B834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10BBFE9-A344-4CB4-2D5E-E62C0148E167}"/>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6" name="Footer Placeholder 5">
            <a:extLst>
              <a:ext uri="{FF2B5EF4-FFF2-40B4-BE49-F238E27FC236}">
                <a16:creationId xmlns:a16="http://schemas.microsoft.com/office/drawing/2014/main" xmlns="" id="{28574907-F2AE-2E32-370E-77E3B4147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BACDE19-319B-33E1-7921-C7A461046673}"/>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37645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64E93-7032-1FE3-6328-C4704C164E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094D3860-C38D-9834-8285-8136B76B5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847E2B6-B41F-1409-9F8D-CE35ADA62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D7248A3-39B1-C4EB-D57D-3C8A991A8C03}"/>
              </a:ext>
            </a:extLst>
          </p:cNvPr>
          <p:cNvSpPr>
            <a:spLocks noGrp="1"/>
          </p:cNvSpPr>
          <p:nvPr>
            <p:ph type="dt" sz="half" idx="10"/>
          </p:nvPr>
        </p:nvSpPr>
        <p:spPr/>
        <p:txBody>
          <a:bodyPr/>
          <a:lstStyle/>
          <a:p>
            <a:fld id="{848F2EB7-5FB7-8B49-8637-107E99CD9510}" type="datetimeFigureOut">
              <a:rPr lang="en-US" smtClean="0"/>
              <a:t>26/05/22</a:t>
            </a:fld>
            <a:endParaRPr lang="en-US"/>
          </a:p>
        </p:txBody>
      </p:sp>
      <p:sp>
        <p:nvSpPr>
          <p:cNvPr id="6" name="Footer Placeholder 5">
            <a:extLst>
              <a:ext uri="{FF2B5EF4-FFF2-40B4-BE49-F238E27FC236}">
                <a16:creationId xmlns:a16="http://schemas.microsoft.com/office/drawing/2014/main" xmlns="" id="{22D09B95-85D2-E60B-A41D-66D681F21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6A6120-7F18-5E8D-82FB-2F4999606B04}"/>
              </a:ext>
            </a:extLst>
          </p:cNvPr>
          <p:cNvSpPr>
            <a:spLocks noGrp="1"/>
          </p:cNvSpPr>
          <p:nvPr>
            <p:ph type="sldNum" sz="quarter" idx="12"/>
          </p:nvPr>
        </p:nvSpPr>
        <p:spPr/>
        <p:txBody>
          <a:bodyPr/>
          <a:lstStyle/>
          <a:p>
            <a:fld id="{4BBB0B02-7CA4-E54A-BD3D-FB148CEB9D6F}" type="slidenum">
              <a:rPr lang="en-US" smtClean="0"/>
              <a:t>‹#›</a:t>
            </a:fld>
            <a:endParaRPr lang="en-US"/>
          </a:p>
        </p:txBody>
      </p:sp>
    </p:spTree>
    <p:extLst>
      <p:ext uri="{BB962C8B-B14F-4D97-AF65-F5344CB8AC3E}">
        <p14:creationId xmlns:p14="http://schemas.microsoft.com/office/powerpoint/2010/main" val="614536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70780E7-1390-CE68-F3A4-4157E8BB2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E504C23-631D-62E3-2D8A-95CB48420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0B0F293-6D5C-C358-693B-3FF9AFB49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2EB7-5FB7-8B49-8637-107E99CD9510}" type="datetimeFigureOut">
              <a:rPr lang="en-US" smtClean="0"/>
              <a:t>26/05/22</a:t>
            </a:fld>
            <a:endParaRPr lang="en-US"/>
          </a:p>
        </p:txBody>
      </p:sp>
      <p:sp>
        <p:nvSpPr>
          <p:cNvPr id="5" name="Footer Placeholder 4">
            <a:extLst>
              <a:ext uri="{FF2B5EF4-FFF2-40B4-BE49-F238E27FC236}">
                <a16:creationId xmlns:a16="http://schemas.microsoft.com/office/drawing/2014/main" xmlns="" id="{D3017687-1384-B3E6-B5E8-B60115E09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640BBCF-B3A1-3B3F-3728-D45A45749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B0B02-7CA4-E54A-BD3D-FB148CEB9D6F}" type="slidenum">
              <a:rPr lang="en-US" smtClean="0"/>
              <a:t>‹#›</a:t>
            </a:fld>
            <a:endParaRPr lang="en-US"/>
          </a:p>
        </p:txBody>
      </p:sp>
    </p:spTree>
    <p:extLst>
      <p:ext uri="{BB962C8B-B14F-4D97-AF65-F5344CB8AC3E}">
        <p14:creationId xmlns:p14="http://schemas.microsoft.com/office/powerpoint/2010/main" val="344820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paloaltonetworks.com/cyberpedia/what-is-a-ddos-attack" TargetMode="External"/><Relationship Id="rId3" Type="http://schemas.openxmlformats.org/officeDocument/2006/relationships/hyperlink" Target="https://www.paloaltonetworks.com/documentation/glossary/what-is-a-port-sca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Firewall_(computing)" TargetMode="External"/><Relationship Id="rId4" Type="http://schemas.openxmlformats.org/officeDocument/2006/relationships/hyperlink" Target="https://en.wikipedia.org/wiki/Patch_(computing)" TargetMode="External"/><Relationship Id="rId5" Type="http://schemas.openxmlformats.org/officeDocument/2006/relationships/hyperlink" Target="https://en.wikipedia.org/wiki/Zero-day_(computing)" TargetMode="External"/><Relationship Id="rId6" Type="http://schemas.openxmlformats.org/officeDocument/2006/relationships/hyperlink" Target="https://en.wikipedia.org/wiki/Network_security" TargetMode="External"/><Relationship Id="rId7" Type="http://schemas.openxmlformats.org/officeDocument/2006/relationships/hyperlink" Target="https://en.wikipedia.org/wiki/Backup" TargetMode="External"/><Relationship Id="rId8" Type="http://schemas.openxmlformats.org/officeDocument/2006/relationships/hyperlink" Target="https://en.wikipedia.org/wiki/Quarantine_(antivirus_program)" TargetMode="External"/><Relationship Id="rId1" Type="http://schemas.openxmlformats.org/officeDocument/2006/relationships/slideLayout" Target="../slideLayouts/slideLayout1.xml"/><Relationship Id="rId2" Type="http://schemas.openxmlformats.org/officeDocument/2006/relationships/hyperlink" Target="https://en.wikipedia.org/wiki/Antivirus_softwar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ode_injection" TargetMode="External"/><Relationship Id="rId4" Type="http://schemas.openxmlformats.org/officeDocument/2006/relationships/hyperlink" Target="https://en.wikipedia.org/wiki/Computer_language" TargetMode="External"/><Relationship Id="rId5" Type="http://schemas.openxmlformats.org/officeDocument/2006/relationships/hyperlink" Target="https://en.wikipedia.org/wiki/Computer_worm" TargetMode="External"/><Relationship Id="rId1" Type="http://schemas.openxmlformats.org/officeDocument/2006/relationships/slideLayout" Target="../slideLayouts/slideLayout1.xml"/><Relationship Id="rId2" Type="http://schemas.openxmlformats.org/officeDocument/2006/relationships/hyperlink" Target="https://en.wikipedia.org/wiki/Computer_progra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Wiper_(malware)" TargetMode="External"/><Relationship Id="rId4" Type="http://schemas.openxmlformats.org/officeDocument/2006/relationships/hyperlink" Target="https://en.wikipedia.org/wiki/Scareware" TargetMode="External"/><Relationship Id="rId1" Type="http://schemas.openxmlformats.org/officeDocument/2006/relationships/slideLayout" Target="../slideLayouts/slideLayout1.xml"/><Relationship Id="rId2" Type="http://schemas.openxmlformats.org/officeDocument/2006/relationships/hyperlink" Target="https://en.wikipedia.org/wiki/Rogue_softwa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85913" y="1276453"/>
            <a:ext cx="9144000" cy="963612"/>
          </a:xfrm>
        </p:spPr>
        <p:txBody>
          <a:bodyPr>
            <a:noAutofit/>
          </a:bodyPr>
          <a:lstStyle/>
          <a:p>
            <a:r>
              <a:rPr lang="en-AU" sz="3600" dirty="0" smtClean="0"/>
              <a:t>My Portfolio </a:t>
            </a:r>
            <a:r>
              <a:rPr lang="en-AU" sz="3600" dirty="0"/>
              <a:t>is </a:t>
            </a:r>
            <a:r>
              <a:rPr lang="en-AU" sz="3600" dirty="0" smtClean="0"/>
              <a:t>a collection </a:t>
            </a:r>
            <a:r>
              <a:rPr lang="en-AU" sz="3600" dirty="0"/>
              <a:t>of notes and questions collected over the course of the term</a:t>
            </a:r>
            <a:r>
              <a:rPr lang="en-AU" sz="3600" dirty="0" smtClean="0"/>
              <a:t>.</a:t>
            </a:r>
            <a:br>
              <a:rPr lang="en-AU" sz="3600" dirty="0" smtClean="0"/>
            </a:br>
            <a:r>
              <a:rPr lang="en-AU" sz="3600" dirty="0" smtClean="0"/>
              <a:t>Part 1 Networks &amp; Network Security</a:t>
            </a:r>
            <a:br>
              <a:rPr lang="en-AU" sz="3600" dirty="0" smtClean="0"/>
            </a:br>
            <a:r>
              <a:rPr lang="en-AU" sz="3600" dirty="0" smtClean="0"/>
              <a:t>Part 2 About Hardware</a:t>
            </a:r>
            <a:endParaRPr lang="en-US" sz="3600" dirty="0"/>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374482" y="5518736"/>
            <a:ext cx="9144000" cy="412750"/>
          </a:xfrm>
        </p:spPr>
        <p:txBody>
          <a:bodyPr>
            <a:normAutofit lnSpcReduction="10000"/>
          </a:bodyPr>
          <a:lstStyle/>
          <a:p>
            <a:r>
              <a:rPr lang="de-DE" dirty="0" smtClean="0"/>
              <a:t>Peter Faulks </a:t>
            </a:r>
            <a:endParaRPr lang="en-US"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530227" y="3065087"/>
            <a:ext cx="10839450" cy="1292662"/>
          </a:xfrm>
          <a:prstGeom prst="rect">
            <a:avLst/>
          </a:prstGeom>
          <a:noFill/>
        </p:spPr>
        <p:txBody>
          <a:bodyPr wrap="square" rtlCol="0">
            <a:spAutoFit/>
          </a:bodyPr>
          <a:lstStyle/>
          <a:p>
            <a:pPr algn="ctr"/>
            <a:r>
              <a:rPr lang="en-US" sz="6000" dirty="0" smtClean="0">
                <a:solidFill>
                  <a:srgbClr val="FF0000"/>
                </a:solidFill>
              </a:rPr>
              <a:t>SOLUTIONS</a:t>
            </a:r>
            <a:endParaRPr lang="en-US" sz="6000" dirty="0">
              <a:solidFill>
                <a:srgbClr val="FF0000"/>
              </a:solidFill>
            </a:endParaRPr>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Year </a:t>
            </a:r>
            <a:r>
              <a:rPr lang="en-US" sz="1200" dirty="0"/>
              <a:t>7  Digital Technologies.                                                                             Slide </a:t>
            </a:r>
            <a:fld id="{208F2870-CF30-0041-B099-389F21059FB0}" type="slidenum">
              <a:rPr lang="en-US" sz="1200" smtClean="0"/>
              <a:t>1</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nipulated cat mo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286" y="3388253"/>
            <a:ext cx="2571428" cy="2571428"/>
          </a:xfrm>
          <a:prstGeom prst="rect">
            <a:avLst/>
          </a:prstGeom>
        </p:spPr>
      </p:pic>
    </p:spTree>
    <p:extLst>
      <p:ext uri="{BB962C8B-B14F-4D97-AF65-F5344CB8AC3E}">
        <p14:creationId xmlns:p14="http://schemas.microsoft.com/office/powerpoint/2010/main" val="25191074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563065"/>
            <a:ext cx="10839450" cy="6740308"/>
          </a:xfrm>
          <a:prstGeom prst="rect">
            <a:avLst/>
          </a:prstGeom>
          <a:noFill/>
        </p:spPr>
        <p:txBody>
          <a:bodyPr wrap="square" rtlCol="0">
            <a:spAutoFit/>
          </a:bodyPr>
          <a:lstStyle/>
          <a:p>
            <a:pPr lvl="0"/>
            <a:r>
              <a:rPr lang="en-AU" dirty="0" smtClean="0"/>
              <a:t>What is biometric security?</a:t>
            </a:r>
          </a:p>
          <a:p>
            <a:r>
              <a:rPr lang="en-US" dirty="0"/>
              <a:t>Biometrics scanners are hardware used to capture the biometric for verification of identity. These scans match against the saved database to approve or deny access to the system. In other words, biometric security means </a:t>
            </a:r>
            <a:r>
              <a:rPr lang="en-US" b="1" dirty="0"/>
              <a:t>your body becomes the “key” to unlock your access</a:t>
            </a:r>
            <a:r>
              <a:rPr lang="en-US" dirty="0" smtClean="0"/>
              <a:t>.</a:t>
            </a:r>
          </a:p>
          <a:p>
            <a:endParaRPr lang="en-US" dirty="0" smtClean="0"/>
          </a:p>
          <a:p>
            <a:r>
              <a:rPr lang="en-US" dirty="0" smtClean="0"/>
              <a:t>Biometric </a:t>
            </a:r>
            <a:r>
              <a:rPr lang="en-US" dirty="0"/>
              <a:t>identification has a growing role in our everyday security. Physical characteristics are relatively fixed and individualized — even in the case of twins. Each person’s unique biometric identity can be used to replace or at least augment password systems for computers, phones, and restricted access rooms and buildings.</a:t>
            </a:r>
          </a:p>
          <a:p>
            <a:r>
              <a:rPr lang="en-US" dirty="0"/>
              <a:t>Once biometric data is obtained and mapped, it is then saved to be matched with future attempts at access. Most of the time, this data is encrypted and stored within the device or in a remote server.</a:t>
            </a:r>
          </a:p>
          <a:p>
            <a:endParaRPr lang="en-US" b="1" dirty="0" smtClean="0"/>
          </a:p>
          <a:p>
            <a:r>
              <a:rPr lang="en-US" b="1" dirty="0" smtClean="0"/>
              <a:t>Biometrics </a:t>
            </a:r>
            <a:r>
              <a:rPr lang="en-US" b="1" dirty="0"/>
              <a:t>scanners</a:t>
            </a:r>
            <a:r>
              <a:rPr lang="en-US" dirty="0"/>
              <a:t> are hardware used to capture the biometric for </a:t>
            </a:r>
            <a:endParaRPr lang="en-US" dirty="0" smtClean="0"/>
          </a:p>
          <a:p>
            <a:r>
              <a:rPr lang="en-US" dirty="0" smtClean="0"/>
              <a:t>verification </a:t>
            </a:r>
            <a:r>
              <a:rPr lang="en-US" dirty="0"/>
              <a:t>of identity. These scans match against the saved database to </a:t>
            </a:r>
            <a:r>
              <a:rPr lang="en-US" dirty="0" smtClean="0"/>
              <a:t>approve</a:t>
            </a:r>
          </a:p>
          <a:p>
            <a:r>
              <a:rPr lang="en-US" dirty="0" smtClean="0"/>
              <a:t>or </a:t>
            </a:r>
            <a:r>
              <a:rPr lang="en-US" dirty="0"/>
              <a:t>deny access to the system</a:t>
            </a:r>
            <a:r>
              <a:rPr lang="en-US" dirty="0" smtClean="0"/>
              <a:t>. </a:t>
            </a:r>
            <a:r>
              <a:rPr lang="en-US" b="1" dirty="0" smtClean="0"/>
              <a:t>Uses Face, Eye, Hand or Finger Thumb etc.</a:t>
            </a:r>
            <a:endParaRPr lang="en-US" b="1" dirty="0"/>
          </a:p>
          <a:p>
            <a:r>
              <a:rPr lang="en-US" dirty="0"/>
              <a:t>In other words, biometric security means your body becomes the “key” to </a:t>
            </a:r>
            <a:r>
              <a:rPr lang="en-US" dirty="0" smtClean="0"/>
              <a:t>unlock </a:t>
            </a:r>
            <a:r>
              <a:rPr lang="en-US" dirty="0"/>
              <a:t>your access.</a:t>
            </a:r>
          </a:p>
          <a:p>
            <a:r>
              <a:rPr lang="en-US" dirty="0"/>
              <a:t>Biometrics are largely used because of two major benefits:</a:t>
            </a:r>
          </a:p>
          <a:p>
            <a:endParaRPr lang="en-US" b="1" dirty="0" smtClean="0"/>
          </a:p>
          <a:p>
            <a:r>
              <a:rPr lang="en-US" b="1" dirty="0" smtClean="0"/>
              <a:t>Convenience </a:t>
            </a:r>
            <a:r>
              <a:rPr lang="en-US" b="1" dirty="0"/>
              <a:t>of use:</a:t>
            </a:r>
            <a:r>
              <a:rPr lang="en-US" dirty="0"/>
              <a:t> Biometrics are always with you and cannot be lost or forgotten.</a:t>
            </a:r>
          </a:p>
          <a:p>
            <a:endParaRPr lang="en-US" b="1" dirty="0" smtClean="0"/>
          </a:p>
          <a:p>
            <a:r>
              <a:rPr lang="en-US" b="1" dirty="0" smtClean="0"/>
              <a:t>Difficult </a:t>
            </a:r>
            <a:r>
              <a:rPr lang="en-US" b="1" dirty="0"/>
              <a:t>to steal or impersonate:</a:t>
            </a:r>
            <a:r>
              <a:rPr lang="en-US" dirty="0"/>
              <a:t> Biometrics can’t be stolen like a password or key can.</a:t>
            </a:r>
          </a:p>
          <a:p>
            <a:endParaRPr lang="en-US" dirty="0" smtClean="0"/>
          </a:p>
          <a:p>
            <a:endParaRPr lang="en-US" dirty="0"/>
          </a:p>
          <a:p>
            <a:endParaRPr lang="en-US" dirty="0" smtClean="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10</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22-05-25 at 1.1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3119862"/>
            <a:ext cx="3048000" cy="2489200"/>
          </a:xfrm>
          <a:prstGeom prst="rect">
            <a:avLst/>
          </a:prstGeom>
        </p:spPr>
      </p:pic>
    </p:spTree>
    <p:extLst>
      <p:ext uri="{BB962C8B-B14F-4D97-AF65-F5344CB8AC3E}">
        <p14:creationId xmlns:p14="http://schemas.microsoft.com/office/powerpoint/2010/main" val="34423199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5355313"/>
          </a:xfrm>
          <a:prstGeom prst="rect">
            <a:avLst/>
          </a:prstGeom>
          <a:noFill/>
        </p:spPr>
        <p:txBody>
          <a:bodyPr wrap="square" rtlCol="0">
            <a:spAutoFit/>
          </a:bodyPr>
          <a:lstStyle/>
          <a:p>
            <a:r>
              <a:rPr lang="en-AU" dirty="0"/>
              <a:t>Briefly describe 3 commonly used biometric security features. (what do they check?)</a:t>
            </a:r>
          </a:p>
          <a:p>
            <a:r>
              <a:rPr lang="en-US" b="1" dirty="0" smtClean="0"/>
              <a:t>Three </a:t>
            </a:r>
            <a:r>
              <a:rPr lang="en-US" b="1" dirty="0"/>
              <a:t>Types of Biometrics Security</a:t>
            </a:r>
          </a:p>
          <a:p>
            <a:r>
              <a:rPr lang="en-US" dirty="0"/>
              <a:t>While they can have other applications, biometrics have been often used in security, and you can mostly label biometrics into three groups:</a:t>
            </a:r>
          </a:p>
          <a:p>
            <a:r>
              <a:rPr lang="en-US" dirty="0"/>
              <a:t>Biological biometrics</a:t>
            </a:r>
          </a:p>
          <a:p>
            <a:r>
              <a:rPr lang="en-US" dirty="0"/>
              <a:t>Morphological biometrics</a:t>
            </a:r>
          </a:p>
          <a:p>
            <a:r>
              <a:rPr lang="en-US" dirty="0"/>
              <a:t>Behavioral </a:t>
            </a:r>
            <a:r>
              <a:rPr lang="en-US" dirty="0" smtClean="0"/>
              <a:t>biometrics</a:t>
            </a:r>
            <a:endParaRPr lang="en-US" b="1" dirty="0" smtClean="0"/>
          </a:p>
          <a:p>
            <a:endParaRPr lang="en-US" b="1" dirty="0"/>
          </a:p>
          <a:p>
            <a:r>
              <a:rPr lang="en-US" b="1" dirty="0" smtClean="0"/>
              <a:t>Biological </a:t>
            </a:r>
            <a:r>
              <a:rPr lang="en-US" b="1" dirty="0"/>
              <a:t>biometrics</a:t>
            </a:r>
            <a:r>
              <a:rPr lang="en-US" dirty="0"/>
              <a:t> use traits at a genetic and molecular level. </a:t>
            </a:r>
          </a:p>
          <a:p>
            <a:r>
              <a:rPr lang="en-US" dirty="0"/>
              <a:t>These may include features like DNA or your blood, which might be </a:t>
            </a:r>
          </a:p>
          <a:p>
            <a:r>
              <a:rPr lang="en-US" dirty="0"/>
              <a:t>assessed through a sample of your body’s fluids.</a:t>
            </a:r>
          </a:p>
          <a:p>
            <a:endParaRPr lang="en-US" b="1" dirty="0" smtClean="0"/>
          </a:p>
          <a:p>
            <a:r>
              <a:rPr lang="en-US" b="1" dirty="0" smtClean="0"/>
              <a:t>Morphological </a:t>
            </a:r>
            <a:r>
              <a:rPr lang="en-US" b="1" dirty="0"/>
              <a:t>biometrics</a:t>
            </a:r>
            <a:r>
              <a:rPr lang="en-US" dirty="0"/>
              <a:t> involve the structure of your body. More </a:t>
            </a:r>
          </a:p>
          <a:p>
            <a:r>
              <a:rPr lang="en-US" dirty="0"/>
              <a:t>physical traits like your eye, fingerprint, or the shape of your face can be </a:t>
            </a:r>
          </a:p>
          <a:p>
            <a:r>
              <a:rPr lang="en-US" dirty="0"/>
              <a:t>mapped for use with security scanners</a:t>
            </a:r>
            <a:r>
              <a:rPr lang="en-US" dirty="0" smtClean="0"/>
              <a:t>.</a:t>
            </a:r>
          </a:p>
          <a:p>
            <a:endParaRPr lang="en-US" b="1" dirty="0" smtClean="0"/>
          </a:p>
          <a:p>
            <a:r>
              <a:rPr lang="en-US" b="1" dirty="0" smtClean="0"/>
              <a:t>Behavioral </a:t>
            </a:r>
            <a:r>
              <a:rPr lang="en-US" b="1" dirty="0"/>
              <a:t>biometrics</a:t>
            </a:r>
            <a:r>
              <a:rPr lang="en-US" dirty="0"/>
              <a:t> are based on patterns unique to each person. How you walk, speak, or even type on a keyboard can be an indication of your identity if these patterns are tracked.</a:t>
            </a:r>
            <a:endParaRPr lang="en-AU" dirty="0" smtClean="0"/>
          </a:p>
          <a:p>
            <a:pPr lvl="0"/>
            <a:endParaRPr lang="en-AU"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11</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03381" y="6070184"/>
            <a:ext cx="6096000" cy="246221"/>
          </a:xfrm>
          <a:prstGeom prst="rect">
            <a:avLst/>
          </a:prstGeom>
        </p:spPr>
        <p:txBody>
          <a:bodyPr>
            <a:spAutoFit/>
          </a:bodyPr>
          <a:lstStyle/>
          <a:p>
            <a:r>
              <a:rPr lang="en-US" sz="1000" dirty="0">
                <a:solidFill>
                  <a:schemeClr val="accent1">
                    <a:lumMod val="75000"/>
                  </a:schemeClr>
                </a:solidFill>
              </a:rPr>
              <a:t>https://</a:t>
            </a:r>
            <a:r>
              <a:rPr lang="en-US" sz="1000" dirty="0" err="1">
                <a:solidFill>
                  <a:schemeClr val="accent1">
                    <a:lumMod val="75000"/>
                  </a:schemeClr>
                </a:solidFill>
              </a:rPr>
              <a:t>www.kaspersky.com</a:t>
            </a:r>
            <a:r>
              <a:rPr lang="en-US" sz="1000" dirty="0">
                <a:solidFill>
                  <a:schemeClr val="accent1">
                    <a:lumMod val="75000"/>
                  </a:schemeClr>
                </a:solidFill>
              </a:rPr>
              <a:t>/resource-center/definitions/biometrics</a:t>
            </a:r>
          </a:p>
        </p:txBody>
      </p:sp>
    </p:spTree>
    <p:extLst>
      <p:ext uri="{BB962C8B-B14F-4D97-AF65-F5344CB8AC3E}">
        <p14:creationId xmlns:p14="http://schemas.microsoft.com/office/powerpoint/2010/main" val="3442319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1556184" y="394091"/>
            <a:ext cx="10839450" cy="923330"/>
          </a:xfrm>
          <a:prstGeom prst="rect">
            <a:avLst/>
          </a:prstGeom>
          <a:noFill/>
        </p:spPr>
        <p:txBody>
          <a:bodyPr wrap="square" rtlCol="0">
            <a:spAutoFit/>
          </a:bodyPr>
          <a:lstStyle/>
          <a:p>
            <a:pPr lvl="0"/>
            <a:r>
              <a:rPr lang="en-AU" dirty="0"/>
              <a:t>What is encryption?</a:t>
            </a:r>
          </a:p>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12</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04009" y="600694"/>
            <a:ext cx="11208605" cy="5816978"/>
          </a:xfrm>
          <a:prstGeom prst="rect">
            <a:avLst/>
          </a:prstGeom>
        </p:spPr>
        <p:txBody>
          <a:bodyPr wrap="square">
            <a:spAutoFit/>
          </a:bodyPr>
          <a:lstStyle/>
          <a:p>
            <a:r>
              <a:rPr lang="en-US" sz="1600" dirty="0">
                <a:solidFill>
                  <a:srgbClr val="FF0000"/>
                </a:solidFill>
              </a:rPr>
              <a:t>Encryption is a process that scrambles readable text so it can only be read by the person who has the secret code,  or decryption key. It helps provide data security for sensitive information. </a:t>
            </a:r>
          </a:p>
          <a:p>
            <a:endParaRPr lang="en-US" sz="1600" dirty="0">
              <a:solidFill>
                <a:srgbClr val="FF0000"/>
              </a:solidFill>
            </a:endParaRPr>
          </a:p>
          <a:p>
            <a:r>
              <a:rPr lang="en-US" sz="1600" dirty="0">
                <a:solidFill>
                  <a:srgbClr val="FF0000"/>
                </a:solidFill>
              </a:rPr>
              <a:t>Vast amounts of personal information are managed online and stored in the cloud or on servers with an ongoing connection to the web. It’s nearly impossible to do business of any kind without your personal data ending up in an organization’s networked computer system, which is why it’s important to know how to help keep that data  private. </a:t>
            </a:r>
          </a:p>
          <a:p>
            <a:endParaRPr lang="en-US" sz="1600" dirty="0">
              <a:solidFill>
                <a:srgbClr val="FF0000"/>
              </a:solidFill>
            </a:endParaRPr>
          </a:p>
          <a:p>
            <a:r>
              <a:rPr lang="en-US" sz="1600" dirty="0">
                <a:solidFill>
                  <a:srgbClr val="FF0000"/>
                </a:solidFill>
              </a:rPr>
              <a:t>Encryption plays an essential role in this task. </a:t>
            </a:r>
            <a:endParaRPr lang="en-US" sz="1600" dirty="0" smtClean="0">
              <a:solidFill>
                <a:srgbClr val="FF0000"/>
              </a:solidFill>
            </a:endParaRPr>
          </a:p>
          <a:p>
            <a:endParaRPr lang="en-US" sz="1600" b="1" dirty="0" smtClean="0">
              <a:solidFill>
                <a:srgbClr val="FF0000"/>
              </a:solidFill>
            </a:endParaRPr>
          </a:p>
          <a:p>
            <a:r>
              <a:rPr lang="en-US" sz="1600" b="1" dirty="0" smtClean="0">
                <a:solidFill>
                  <a:srgbClr val="FF0000"/>
                </a:solidFill>
              </a:rPr>
              <a:t>How </a:t>
            </a:r>
            <a:r>
              <a:rPr lang="en-US" sz="1600" b="1" dirty="0">
                <a:solidFill>
                  <a:srgbClr val="FF0000"/>
                </a:solidFill>
              </a:rPr>
              <a:t>does encryption work? </a:t>
            </a:r>
          </a:p>
          <a:p>
            <a:r>
              <a:rPr lang="en-US" sz="1600" dirty="0">
                <a:solidFill>
                  <a:srgbClr val="FF0000"/>
                </a:solidFill>
              </a:rPr>
              <a:t>Encryption takes plain text, like a text message or email, and scrambles it into an unreadable format — called “cipher text.” This helps protect the confidentiality of digital data either stored on computer systems or transmitted  through a network like the Internet. </a:t>
            </a:r>
          </a:p>
          <a:p>
            <a:r>
              <a:rPr lang="en-US" sz="1600" dirty="0">
                <a:solidFill>
                  <a:srgbClr val="FF0000"/>
                </a:solidFill>
              </a:rPr>
              <a:t>When the intended recipient accesses the message, the information is translated back to its original form. This is called decryption. </a:t>
            </a:r>
          </a:p>
          <a:p>
            <a:r>
              <a:rPr lang="en-US" sz="1600" dirty="0">
                <a:solidFill>
                  <a:srgbClr val="FF0000"/>
                </a:solidFill>
              </a:rPr>
              <a:t>To unlock the message, both the sender and the recipient have to use a “secret” encryption key — a collection of algorithms that scramble and unscramble data back to a readable format. </a:t>
            </a:r>
            <a:endParaRPr lang="en-US" sz="1600" dirty="0" smtClean="0">
              <a:solidFill>
                <a:srgbClr val="FF0000"/>
              </a:solidFill>
            </a:endParaRPr>
          </a:p>
          <a:p>
            <a:endParaRPr lang="en-US" sz="1600" b="1" dirty="0" smtClean="0">
              <a:solidFill>
                <a:srgbClr val="FF0000"/>
              </a:solidFill>
            </a:endParaRPr>
          </a:p>
          <a:p>
            <a:r>
              <a:rPr lang="en-US" sz="1600" b="1" dirty="0" smtClean="0">
                <a:solidFill>
                  <a:srgbClr val="FF0000"/>
                </a:solidFill>
              </a:rPr>
              <a:t>There </a:t>
            </a:r>
            <a:r>
              <a:rPr lang="en-US" sz="1600" b="1" dirty="0">
                <a:solidFill>
                  <a:srgbClr val="FF0000"/>
                </a:solidFill>
              </a:rPr>
              <a:t>are two main types of encryption </a:t>
            </a:r>
            <a:r>
              <a:rPr lang="en-US" sz="1600" dirty="0">
                <a:solidFill>
                  <a:srgbClr val="FF0000"/>
                </a:solidFill>
              </a:rPr>
              <a:t>systems: symmetric encryption and asymmetric encryption. Here’s how  they’re different.        </a:t>
            </a:r>
          </a:p>
          <a:p>
            <a:r>
              <a:rPr lang="en-US" sz="1600" dirty="0">
                <a:solidFill>
                  <a:srgbClr val="FF0000"/>
                </a:solidFill>
              </a:rPr>
              <a:t>Symmetric encryption uses a single password to encrypt and decrypt data.        </a:t>
            </a:r>
          </a:p>
          <a:p>
            <a:r>
              <a:rPr lang="en-US" sz="1600" dirty="0">
                <a:solidFill>
                  <a:srgbClr val="FF0000"/>
                </a:solidFill>
              </a:rPr>
              <a:t>Asymmetric encryption uses two keys for encryption and decryption. A public key, which is shared among users, encrypts the data. A private key, which is not shared, decrypts the data. </a:t>
            </a:r>
          </a:p>
          <a:p>
            <a:endParaRPr lang="en-US" dirty="0"/>
          </a:p>
          <a:p>
            <a:r>
              <a:rPr lang="en-US" dirty="0"/>
              <a:t>https://</a:t>
            </a:r>
            <a:r>
              <a:rPr lang="en-US" dirty="0" err="1"/>
              <a:t>us.norton.com</a:t>
            </a:r>
            <a:r>
              <a:rPr lang="en-US" dirty="0"/>
              <a:t>/</a:t>
            </a:r>
            <a:r>
              <a:rPr lang="en-US" dirty="0" err="1"/>
              <a:t>internetsecurity</a:t>
            </a:r>
            <a:r>
              <a:rPr lang="en-US" dirty="0"/>
              <a:t>-privacy-what-is-</a:t>
            </a:r>
            <a:r>
              <a:rPr lang="en-US" dirty="0" err="1"/>
              <a:t>encryption.html</a:t>
            </a:r>
            <a:endParaRPr lang="en-US" dirty="0"/>
          </a:p>
        </p:txBody>
      </p:sp>
    </p:spTree>
    <p:extLst>
      <p:ext uri="{BB962C8B-B14F-4D97-AF65-F5344CB8AC3E}">
        <p14:creationId xmlns:p14="http://schemas.microsoft.com/office/powerpoint/2010/main" val="3442319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644527" y="128092"/>
            <a:ext cx="10839450" cy="923330"/>
          </a:xfrm>
          <a:prstGeom prst="rect">
            <a:avLst/>
          </a:prstGeom>
          <a:noFill/>
        </p:spPr>
        <p:txBody>
          <a:bodyPr wrap="square" rtlCol="0">
            <a:spAutoFit/>
          </a:bodyPr>
          <a:lstStyle/>
          <a:p>
            <a:pPr lvl="0"/>
            <a:r>
              <a:rPr lang="en-AU" dirty="0"/>
              <a:t>What is hacking?</a:t>
            </a:r>
          </a:p>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13</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937" y="668688"/>
            <a:ext cx="11606467" cy="5078314"/>
          </a:xfrm>
          <a:prstGeom prst="rect">
            <a:avLst/>
          </a:prstGeom>
        </p:spPr>
        <p:txBody>
          <a:bodyPr wrap="square">
            <a:spAutoFit/>
          </a:bodyPr>
          <a:lstStyle/>
          <a:p>
            <a:endParaRPr lang="en-US" dirty="0">
              <a:solidFill>
                <a:srgbClr val="FF0000"/>
              </a:solidFill>
            </a:endParaRPr>
          </a:p>
          <a:p>
            <a:r>
              <a:rPr lang="en-US" dirty="0">
                <a:solidFill>
                  <a:srgbClr val="FF0000"/>
                </a:solidFill>
              </a:rPr>
              <a:t>Hacking—Definition, Types, Security, and More</a:t>
            </a:r>
          </a:p>
          <a:p>
            <a:endParaRPr lang="en-US" dirty="0">
              <a:solidFill>
                <a:srgbClr val="FF0000"/>
              </a:solidFill>
            </a:endParaRPr>
          </a:p>
          <a:p>
            <a:r>
              <a:rPr lang="en-US" dirty="0">
                <a:solidFill>
                  <a:srgbClr val="FF0000"/>
                </a:solidFill>
              </a:rPr>
              <a:t>A commonly used hacking definition is the act of compromising digital devices and networks through unauthorized access to an account or computer system. Hacking is not always a malicious act, but it is most commonly associated with illegal activity and data theft by cyber criminals. </a:t>
            </a:r>
          </a:p>
          <a:p>
            <a:endParaRPr lang="en-US" dirty="0">
              <a:solidFill>
                <a:srgbClr val="FF0000"/>
              </a:solidFill>
            </a:endParaRPr>
          </a:p>
          <a:p>
            <a:r>
              <a:rPr lang="en-US" dirty="0">
                <a:solidFill>
                  <a:srgbClr val="FF0000"/>
                </a:solidFill>
              </a:rPr>
              <a:t>Hacking refers to the misuse of devices like computers, smartphones, tablets, and networks to cause damage to or corrupt systems, gather information on users, steal data and documents, or disrupt data-related activity.</a:t>
            </a:r>
          </a:p>
          <a:p>
            <a:endParaRPr lang="en-US" dirty="0">
              <a:solidFill>
                <a:srgbClr val="FF0000"/>
              </a:solidFill>
            </a:endParaRPr>
          </a:p>
          <a:p>
            <a:r>
              <a:rPr lang="en-US" dirty="0">
                <a:solidFill>
                  <a:srgbClr val="FF0000"/>
                </a:solidFill>
              </a:rPr>
              <a:t>A traditional view of hackers is a lone rogue programmer who is highly skilled in coding and modifying computer software and hardware systems. But this narrow view does not cover the true technical nature of hacking. Hackers are increasingly growing in sophistication, using stealthy attack methods designed to go completely unnoticed by </a:t>
            </a:r>
            <a:r>
              <a:rPr lang="en-US" dirty="0" err="1">
                <a:solidFill>
                  <a:srgbClr val="FF0000"/>
                </a:solidFill>
              </a:rPr>
              <a:t>cybersecurity</a:t>
            </a:r>
            <a:r>
              <a:rPr lang="en-US" dirty="0">
                <a:solidFill>
                  <a:srgbClr val="FF0000"/>
                </a:solidFill>
              </a:rPr>
              <a:t> software and IT teams. They are also highly skilled in creating attack vectors that trick users into opening malicious attachments or links and freely giving up their sensitive personal data.</a:t>
            </a:r>
          </a:p>
          <a:p>
            <a:endParaRPr lang="en-US" dirty="0">
              <a:solidFill>
                <a:srgbClr val="FF0000"/>
              </a:solidFill>
            </a:endParaRPr>
          </a:p>
          <a:p>
            <a:r>
              <a:rPr lang="en-US" dirty="0">
                <a:solidFill>
                  <a:srgbClr val="FF0000"/>
                </a:solidFill>
              </a:rPr>
              <a:t>As a result, modern-day hacking involves far more than just an angry kid in their bedroom. It is a multibillion-dollar industry with extremely sophisticated and successful techniques.</a:t>
            </a:r>
          </a:p>
        </p:txBody>
      </p:sp>
      <p:sp>
        <p:nvSpPr>
          <p:cNvPr id="10" name="Rectangle 9"/>
          <p:cNvSpPr/>
          <p:nvPr/>
        </p:nvSpPr>
        <p:spPr>
          <a:xfrm>
            <a:off x="544864" y="5795248"/>
            <a:ext cx="7914010" cy="369332"/>
          </a:xfrm>
          <a:prstGeom prst="rect">
            <a:avLst/>
          </a:prstGeom>
        </p:spPr>
        <p:txBody>
          <a:bodyPr wrap="square">
            <a:spAutoFit/>
          </a:bodyPr>
          <a:lstStyle/>
          <a:p>
            <a:r>
              <a:rPr lang="en-US" dirty="0"/>
              <a:t>https://</a:t>
            </a:r>
            <a:r>
              <a:rPr lang="en-US" dirty="0" err="1"/>
              <a:t>www.fortinet.com</a:t>
            </a:r>
            <a:r>
              <a:rPr lang="en-US" dirty="0"/>
              <a:t>/resources/</a:t>
            </a:r>
            <a:r>
              <a:rPr lang="en-US" dirty="0" err="1"/>
              <a:t>cyberglossary</a:t>
            </a:r>
            <a:r>
              <a:rPr lang="en-US" dirty="0"/>
              <a:t>/what-is-hacking</a:t>
            </a:r>
          </a:p>
        </p:txBody>
      </p:sp>
    </p:spTree>
    <p:extLst>
      <p:ext uri="{BB962C8B-B14F-4D97-AF65-F5344CB8AC3E}">
        <p14:creationId xmlns:p14="http://schemas.microsoft.com/office/powerpoint/2010/main" val="3442319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311597" y="0"/>
            <a:ext cx="10839450" cy="923330"/>
          </a:xfrm>
          <a:prstGeom prst="rect">
            <a:avLst/>
          </a:prstGeom>
          <a:noFill/>
        </p:spPr>
        <p:txBody>
          <a:bodyPr wrap="square" rtlCol="0">
            <a:spAutoFit/>
          </a:bodyPr>
          <a:lstStyle/>
          <a:p>
            <a:pPr lvl="0"/>
            <a:r>
              <a:rPr lang="en-AU" dirty="0"/>
              <a:t>What is a Denial of Service (</a:t>
            </a:r>
            <a:r>
              <a:rPr lang="en-AU" dirty="0" err="1"/>
              <a:t>D.o.S</a:t>
            </a:r>
            <a:r>
              <a:rPr lang="en-AU" dirty="0"/>
              <a:t>.) attack?</a:t>
            </a:r>
          </a:p>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14</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9245" y="589757"/>
            <a:ext cx="11381255" cy="6186310"/>
          </a:xfrm>
          <a:prstGeom prst="rect">
            <a:avLst/>
          </a:prstGeom>
        </p:spPr>
        <p:txBody>
          <a:bodyPr wrap="square">
            <a:spAutoFit/>
          </a:bodyPr>
          <a:lstStyle/>
          <a:p>
            <a:r>
              <a:rPr lang="en-US" dirty="0">
                <a:solidFill>
                  <a:srgbClr val="FF0000"/>
                </a:solidFill>
                <a:hlinkClick r:id="rId2"/>
              </a:rPr>
              <a:t>Distributed Denial of Service (DDoS) attack</a:t>
            </a:r>
            <a:r>
              <a:rPr lang="en-US" dirty="0">
                <a:solidFill>
                  <a:srgbClr val="FF0000"/>
                </a:solidFill>
              </a:rPr>
              <a:t>. A </a:t>
            </a:r>
            <a:r>
              <a:rPr lang="en-US" dirty="0" err="1">
                <a:solidFill>
                  <a:srgbClr val="FF0000"/>
                </a:solidFill>
              </a:rPr>
              <a:t>DDoS</a:t>
            </a:r>
            <a:r>
              <a:rPr lang="en-US" dirty="0">
                <a:solidFill>
                  <a:srgbClr val="FF0000"/>
                </a:solidFill>
              </a:rPr>
              <a:t> attack occurs when multiple systems orchestrate a synchronized </a:t>
            </a:r>
            <a:r>
              <a:rPr lang="en-US" dirty="0" err="1">
                <a:solidFill>
                  <a:srgbClr val="FF0000"/>
                </a:solidFill>
              </a:rPr>
              <a:t>DoS</a:t>
            </a:r>
            <a:r>
              <a:rPr lang="en-US" dirty="0">
                <a:solidFill>
                  <a:srgbClr val="FF0000"/>
                </a:solidFill>
              </a:rPr>
              <a:t> attack to a single target. </a:t>
            </a:r>
            <a:r>
              <a:rPr lang="en-US" dirty="0" smtClean="0">
                <a:solidFill>
                  <a:srgbClr val="FF0000"/>
                </a:solidFill>
              </a:rPr>
              <a:t> Also known as a  </a:t>
            </a:r>
            <a:r>
              <a:rPr lang="en-US" dirty="0">
                <a:solidFill>
                  <a:srgbClr val="FF0000"/>
                </a:solidFill>
              </a:rPr>
              <a:t>Denial-of-Service (</a:t>
            </a:r>
            <a:r>
              <a:rPr lang="en-US" dirty="0" err="1">
                <a:solidFill>
                  <a:srgbClr val="FF0000"/>
                </a:solidFill>
              </a:rPr>
              <a:t>DoS</a:t>
            </a:r>
            <a:r>
              <a:rPr lang="en-US" dirty="0">
                <a:solidFill>
                  <a:srgbClr val="FF0000"/>
                </a:solidFill>
              </a:rPr>
              <a:t>) attack is an attack meant to shut down a machine or network, making it inaccessible to its intended users. </a:t>
            </a:r>
            <a:r>
              <a:rPr lang="en-US" dirty="0" err="1">
                <a:solidFill>
                  <a:srgbClr val="FF0000"/>
                </a:solidFill>
              </a:rPr>
              <a:t>DoS</a:t>
            </a:r>
            <a:r>
              <a:rPr lang="en-US" dirty="0">
                <a:solidFill>
                  <a:srgbClr val="FF0000"/>
                </a:solidFill>
              </a:rPr>
              <a:t> attacks accomplish this by flooding the target with traffic, or sending it information that triggers a crash. In both instances, the </a:t>
            </a:r>
            <a:r>
              <a:rPr lang="en-US" dirty="0" err="1">
                <a:solidFill>
                  <a:srgbClr val="FF0000"/>
                </a:solidFill>
              </a:rPr>
              <a:t>DoS</a:t>
            </a:r>
            <a:r>
              <a:rPr lang="en-US" dirty="0">
                <a:solidFill>
                  <a:srgbClr val="FF0000"/>
                </a:solidFill>
              </a:rPr>
              <a:t> attack deprives legitimate users (i.e. employees, members, or account holders) of the service or resource they expected.</a:t>
            </a:r>
          </a:p>
          <a:p>
            <a:endParaRPr lang="en-US" dirty="0">
              <a:solidFill>
                <a:srgbClr val="FF0000"/>
              </a:solidFill>
            </a:endParaRPr>
          </a:p>
          <a:p>
            <a:r>
              <a:rPr lang="en-US" dirty="0">
                <a:solidFill>
                  <a:srgbClr val="FF0000"/>
                </a:solidFill>
              </a:rPr>
              <a:t>Victims of </a:t>
            </a:r>
            <a:r>
              <a:rPr lang="en-US" dirty="0" err="1">
                <a:solidFill>
                  <a:srgbClr val="FF0000"/>
                </a:solidFill>
              </a:rPr>
              <a:t>DoS</a:t>
            </a:r>
            <a:r>
              <a:rPr lang="en-US" dirty="0">
                <a:solidFill>
                  <a:srgbClr val="FF0000"/>
                </a:solidFill>
              </a:rPr>
              <a:t> attacks often target web servers of high-profile organizations such as banking, commerce, and media companies, or government and trade organizations. Though </a:t>
            </a:r>
            <a:r>
              <a:rPr lang="en-US" dirty="0" err="1">
                <a:solidFill>
                  <a:srgbClr val="FF0000"/>
                </a:solidFill>
              </a:rPr>
              <a:t>DoS</a:t>
            </a:r>
            <a:r>
              <a:rPr lang="en-US" dirty="0">
                <a:solidFill>
                  <a:srgbClr val="FF0000"/>
                </a:solidFill>
              </a:rPr>
              <a:t> attacks do not typically result in the theft or loss of significant information or other assets, they can cost the victim a great deal of time and money to handle.</a:t>
            </a:r>
          </a:p>
          <a:p>
            <a:endParaRPr lang="en-US" dirty="0">
              <a:solidFill>
                <a:srgbClr val="FF0000"/>
              </a:solidFill>
            </a:endParaRPr>
          </a:p>
          <a:p>
            <a:r>
              <a:rPr lang="en-US" dirty="0">
                <a:solidFill>
                  <a:srgbClr val="FF0000"/>
                </a:solidFill>
              </a:rPr>
              <a:t>There are two general methods of </a:t>
            </a:r>
            <a:r>
              <a:rPr lang="en-US" dirty="0" err="1">
                <a:solidFill>
                  <a:srgbClr val="FF0000"/>
                </a:solidFill>
              </a:rPr>
              <a:t>DoS</a:t>
            </a:r>
            <a:r>
              <a:rPr lang="en-US" dirty="0">
                <a:solidFill>
                  <a:srgbClr val="FF0000"/>
                </a:solidFill>
              </a:rPr>
              <a:t> attacks: flooding services or crashing services. Flood attacks occur when the system receives too much traffic for the server to buffer, causing them to slow down and eventually stop. Popular flood attacks include</a:t>
            </a:r>
            <a:r>
              <a:rPr lang="en-US" dirty="0" smtClean="0">
                <a:solidFill>
                  <a:srgbClr val="FF0000"/>
                </a:solidFill>
              </a:rPr>
              <a:t>:</a:t>
            </a:r>
          </a:p>
          <a:p>
            <a:r>
              <a:rPr lang="en-US" b="1" dirty="0">
                <a:solidFill>
                  <a:srgbClr val="FF0000"/>
                </a:solidFill>
              </a:rPr>
              <a:t>Buffer overflow attacks</a:t>
            </a:r>
            <a:r>
              <a:rPr lang="en-US" dirty="0">
                <a:solidFill>
                  <a:srgbClr val="FF0000"/>
                </a:solidFill>
              </a:rPr>
              <a:t> – the most common </a:t>
            </a:r>
            <a:r>
              <a:rPr lang="en-US" dirty="0" err="1">
                <a:solidFill>
                  <a:srgbClr val="FF0000"/>
                </a:solidFill>
              </a:rPr>
              <a:t>DoS</a:t>
            </a:r>
            <a:r>
              <a:rPr lang="en-US" dirty="0">
                <a:solidFill>
                  <a:srgbClr val="FF0000"/>
                </a:solidFill>
              </a:rPr>
              <a:t> attack. The concept is to send more traffic to a network address than the programmers have built the system to handle. It includes the attacks listed below, in addition to others that are designed to exploit bugs specific to certain applications or networks</a:t>
            </a:r>
          </a:p>
          <a:p>
            <a:r>
              <a:rPr lang="en-US" b="1" dirty="0">
                <a:solidFill>
                  <a:srgbClr val="FF0000"/>
                </a:solidFill>
              </a:rPr>
              <a:t>ICMP flood</a:t>
            </a:r>
            <a:r>
              <a:rPr lang="en-US" dirty="0">
                <a:solidFill>
                  <a:srgbClr val="FF0000"/>
                </a:solidFill>
              </a:rPr>
              <a:t> – leverages misconfigured network devices by sending spoofed packets that ping every computer on the targeted network, instead of just one specific machine. The network is then triggered to amplify the traffic. This attack is also known as the </a:t>
            </a:r>
            <a:r>
              <a:rPr lang="en-US" dirty="0" err="1">
                <a:solidFill>
                  <a:srgbClr val="FF0000"/>
                </a:solidFill>
              </a:rPr>
              <a:t>smurf</a:t>
            </a:r>
            <a:r>
              <a:rPr lang="en-US" dirty="0">
                <a:solidFill>
                  <a:srgbClr val="FF0000"/>
                </a:solidFill>
              </a:rPr>
              <a:t> attack or ping of death.</a:t>
            </a:r>
          </a:p>
          <a:p>
            <a:r>
              <a:rPr lang="en-US" b="1" dirty="0">
                <a:solidFill>
                  <a:srgbClr val="FF0000"/>
                </a:solidFill>
              </a:rPr>
              <a:t>SYN flood</a:t>
            </a:r>
            <a:r>
              <a:rPr lang="en-US" dirty="0">
                <a:solidFill>
                  <a:srgbClr val="FF0000"/>
                </a:solidFill>
              </a:rPr>
              <a:t> – sends a request to connect to a server, but never completes the </a:t>
            </a:r>
            <a:r>
              <a:rPr lang="en-US" dirty="0">
                <a:solidFill>
                  <a:srgbClr val="FF0000"/>
                </a:solidFill>
                <a:hlinkClick r:id="rId3"/>
              </a:rPr>
              <a:t>handshake</a:t>
            </a:r>
            <a:r>
              <a:rPr lang="en-US" dirty="0">
                <a:solidFill>
                  <a:srgbClr val="FF0000"/>
                </a:solidFill>
              </a:rPr>
              <a:t>. Continues until all open ports are saturated with requests and none are available for legitimate users to connect to.</a:t>
            </a:r>
          </a:p>
          <a:p>
            <a:endParaRPr lang="en-US" dirty="0"/>
          </a:p>
        </p:txBody>
      </p:sp>
    </p:spTree>
    <p:extLst>
      <p:ext uri="{BB962C8B-B14F-4D97-AF65-F5344CB8AC3E}">
        <p14:creationId xmlns:p14="http://schemas.microsoft.com/office/powerpoint/2010/main" val="3442319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15</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57C53F2-9C60-211D-43D2-0E95BF8CADC3}"/>
              </a:ext>
            </a:extLst>
          </p:cNvPr>
          <p:cNvSpPr txBox="1"/>
          <p:nvPr/>
        </p:nvSpPr>
        <p:spPr>
          <a:xfrm>
            <a:off x="914987" y="794682"/>
            <a:ext cx="10839450" cy="6093976"/>
          </a:xfrm>
          <a:prstGeom prst="rect">
            <a:avLst/>
          </a:prstGeom>
          <a:noFill/>
        </p:spPr>
        <p:txBody>
          <a:bodyPr wrap="square" rtlCol="0">
            <a:spAutoFit/>
          </a:bodyPr>
          <a:lstStyle/>
          <a:p>
            <a:r>
              <a:rPr lang="en-AU" dirty="0"/>
              <a:t>Analyse and design a </a:t>
            </a:r>
            <a:r>
              <a:rPr lang="en-AU" dirty="0" smtClean="0"/>
              <a:t>Computer Hardware </a:t>
            </a:r>
            <a:r>
              <a:rPr lang="en-AU" dirty="0"/>
              <a:t>System while taking into account the needs of a user or users</a:t>
            </a:r>
            <a:r>
              <a:rPr lang="en-AU" dirty="0" smtClean="0"/>
              <a:t>.</a:t>
            </a:r>
          </a:p>
          <a:p>
            <a:endParaRPr lang="en-AU" dirty="0"/>
          </a:p>
          <a:p>
            <a:r>
              <a:rPr lang="en-AU" sz="2000" b="1" dirty="0" smtClean="0"/>
              <a:t>TASK</a:t>
            </a:r>
            <a:r>
              <a:rPr lang="en-AU" sz="2000" dirty="0" smtClean="0"/>
              <a:t>   You have been asked to set up a home computer system for </a:t>
            </a:r>
          </a:p>
          <a:p>
            <a:r>
              <a:rPr lang="en-AU" sz="2000" dirty="0" smtClean="0"/>
              <a:t>your parents with a computer in an office and three other </a:t>
            </a:r>
          </a:p>
          <a:p>
            <a:r>
              <a:rPr lang="en-AU" sz="2000" dirty="0" smtClean="0"/>
              <a:t>computers in other rooms.</a:t>
            </a:r>
          </a:p>
          <a:p>
            <a:endParaRPr lang="en-AU" sz="2000" dirty="0"/>
          </a:p>
          <a:p>
            <a:r>
              <a:rPr lang="en-AU" sz="2000" dirty="0" smtClean="0"/>
              <a:t>The main office computer will be the server computer</a:t>
            </a:r>
          </a:p>
          <a:p>
            <a:r>
              <a:rPr lang="en-US" sz="2000" dirty="0" smtClean="0"/>
              <a:t>a</a:t>
            </a:r>
            <a:r>
              <a:rPr lang="en-AU" sz="2000" dirty="0" err="1" smtClean="0"/>
              <a:t>nd</a:t>
            </a:r>
            <a:r>
              <a:rPr lang="en-AU" sz="2000" dirty="0" smtClean="0"/>
              <a:t> you will need to have </a:t>
            </a:r>
            <a:r>
              <a:rPr lang="en-AU" sz="2000" dirty="0" err="1" smtClean="0"/>
              <a:t>wi-fi</a:t>
            </a:r>
            <a:r>
              <a:rPr lang="en-AU" sz="2000" dirty="0" smtClean="0"/>
              <a:t> to other computers.</a:t>
            </a:r>
          </a:p>
          <a:p>
            <a:endParaRPr lang="en-AU" sz="2000" dirty="0"/>
          </a:p>
          <a:p>
            <a:r>
              <a:rPr lang="en-AU" sz="2000" dirty="0" smtClean="0"/>
              <a:t>List the type of computers that you would recommend</a:t>
            </a:r>
          </a:p>
          <a:p>
            <a:r>
              <a:rPr lang="en-AU" sz="2000" dirty="0" smtClean="0"/>
              <a:t>And what procedure you will take to protect the network?</a:t>
            </a:r>
          </a:p>
          <a:p>
            <a:endParaRPr lang="en-AU" sz="2000" dirty="0" smtClean="0"/>
          </a:p>
          <a:p>
            <a:r>
              <a:rPr lang="en-AU" sz="2000" dirty="0" smtClean="0"/>
              <a:t>You will also need to add some other equipment, list the</a:t>
            </a:r>
          </a:p>
          <a:p>
            <a:r>
              <a:rPr lang="en-AU" sz="2000" dirty="0" smtClean="0"/>
              <a:t> other equipment that you might need.</a:t>
            </a:r>
          </a:p>
          <a:p>
            <a:endParaRPr lang="en-AU" sz="2000" dirty="0"/>
          </a:p>
          <a:p>
            <a:r>
              <a:rPr lang="en-AU" sz="2000" dirty="0" smtClean="0"/>
              <a:t>Use the next slides to create your home network  starting</a:t>
            </a:r>
          </a:p>
          <a:p>
            <a:r>
              <a:rPr lang="en-US" sz="2000" dirty="0" smtClean="0"/>
              <a:t>w</a:t>
            </a:r>
            <a:r>
              <a:rPr lang="en-AU" sz="2000" dirty="0" err="1" smtClean="0"/>
              <a:t>ith</a:t>
            </a:r>
            <a:r>
              <a:rPr lang="en-AU" sz="2000" dirty="0" smtClean="0"/>
              <a:t> the computers</a:t>
            </a:r>
            <a:r>
              <a:rPr lang="en-AU" dirty="0" smtClean="0"/>
              <a:t>.</a:t>
            </a:r>
          </a:p>
          <a:p>
            <a:endParaRPr lang="en-AU" dirty="0"/>
          </a:p>
          <a:p>
            <a:endParaRPr lang="en-US" dirty="0"/>
          </a:p>
          <a:p>
            <a:endParaRPr lang="en-US" dirty="0"/>
          </a:p>
        </p:txBody>
      </p:sp>
      <p:pic>
        <p:nvPicPr>
          <p:cNvPr id="1025" name="Picture 1" descr="http://wesparkle.co.uk/images/dp_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714" y="1720319"/>
            <a:ext cx="43243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099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55847" y="837982"/>
            <a:ext cx="10839450" cy="3416320"/>
          </a:xfrm>
          <a:prstGeom prst="rect">
            <a:avLst/>
          </a:prstGeom>
          <a:noFill/>
        </p:spPr>
        <p:txBody>
          <a:bodyPr wrap="square" rtlCol="0">
            <a:spAutoFit/>
          </a:bodyPr>
          <a:lstStyle/>
          <a:p>
            <a:r>
              <a:rPr lang="en-US" dirty="0" smtClean="0"/>
              <a:t>My home Computers</a:t>
            </a:r>
          </a:p>
          <a:p>
            <a:endParaRPr lang="en-US" dirty="0"/>
          </a:p>
          <a:p>
            <a:r>
              <a:rPr lang="en-US" dirty="0" smtClean="0"/>
              <a:t>Main Computer </a:t>
            </a:r>
            <a:r>
              <a:rPr lang="en-US" dirty="0" smtClean="0"/>
              <a:t>is</a:t>
            </a:r>
          </a:p>
          <a:p>
            <a:endParaRPr lang="en-US" dirty="0">
              <a:solidFill>
                <a:srgbClr val="FF0000"/>
              </a:solidFill>
            </a:endParaRPr>
          </a:p>
          <a:p>
            <a:r>
              <a:rPr lang="en-US" dirty="0" smtClean="0">
                <a:solidFill>
                  <a:srgbClr val="FF0000"/>
                </a:solidFill>
              </a:rPr>
              <a:t>Answers may vary but image and reason should be included</a:t>
            </a:r>
            <a:endParaRPr lang="en-US" dirty="0" smtClean="0">
              <a:solidFill>
                <a:srgbClr val="FF0000"/>
              </a:solidFill>
            </a:endParaRPr>
          </a:p>
          <a:p>
            <a:endParaRPr lang="en-US" dirty="0"/>
          </a:p>
          <a:p>
            <a:endParaRPr lang="en-US" dirty="0" smtClean="0"/>
          </a:p>
          <a:p>
            <a:endParaRPr lang="en-US" dirty="0"/>
          </a:p>
          <a:p>
            <a:r>
              <a:rPr lang="en-US" dirty="0" smtClean="0"/>
              <a:t>Give some </a:t>
            </a:r>
            <a:r>
              <a:rPr lang="en-US" dirty="0" smtClean="0"/>
              <a:t>specifications</a:t>
            </a:r>
          </a:p>
          <a:p>
            <a:endParaRPr lang="en-US" dirty="0"/>
          </a:p>
          <a:p>
            <a:endParaRPr lang="en-US" dirty="0" smtClean="0"/>
          </a:p>
          <a:p>
            <a:r>
              <a:rPr lang="en-US" dirty="0" smtClean="0">
                <a:solidFill>
                  <a:srgbClr val="FF0000"/>
                </a:solidFill>
              </a:rPr>
              <a:t>Specifications must be given</a:t>
            </a:r>
            <a:endParaRPr lang="en-US" dirty="0">
              <a:solidFill>
                <a:srgbClr val="FF0000"/>
              </a:solidFill>
            </a:endParaRPr>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16</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6480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3970318"/>
          </a:xfrm>
          <a:prstGeom prst="rect">
            <a:avLst/>
          </a:prstGeom>
          <a:noFill/>
        </p:spPr>
        <p:txBody>
          <a:bodyPr wrap="square" rtlCol="0">
            <a:spAutoFit/>
          </a:bodyPr>
          <a:lstStyle/>
          <a:p>
            <a:r>
              <a:rPr lang="en-US" dirty="0" smtClean="0"/>
              <a:t>My home Computers</a:t>
            </a:r>
          </a:p>
          <a:p>
            <a:endParaRPr lang="en-US" dirty="0"/>
          </a:p>
          <a:p>
            <a:r>
              <a:rPr lang="en-US" dirty="0" smtClean="0"/>
              <a:t>2</a:t>
            </a:r>
            <a:r>
              <a:rPr lang="en-US" baseline="30000" dirty="0" smtClean="0"/>
              <a:t>nd</a:t>
            </a:r>
            <a:r>
              <a:rPr lang="en-US" dirty="0" smtClean="0"/>
              <a:t> Computer is</a:t>
            </a:r>
          </a:p>
          <a:p>
            <a:endParaRPr lang="en-US" dirty="0"/>
          </a:p>
          <a:p>
            <a:r>
              <a:rPr lang="en-US" dirty="0">
                <a:solidFill>
                  <a:srgbClr val="FF0000"/>
                </a:solidFill>
              </a:rPr>
              <a:t>Answers may vary but image and reason should be included</a:t>
            </a:r>
          </a:p>
          <a:p>
            <a:endParaRPr lang="en-US" dirty="0"/>
          </a:p>
          <a:p>
            <a:endParaRPr lang="en-US" dirty="0"/>
          </a:p>
          <a:p>
            <a:endParaRPr lang="en-US" dirty="0"/>
          </a:p>
          <a:p>
            <a:r>
              <a:rPr lang="en-US" dirty="0" smtClean="0"/>
              <a:t>Give </a:t>
            </a:r>
            <a:r>
              <a:rPr lang="en-US" dirty="0"/>
              <a:t>some specifications or reasons for your choice</a:t>
            </a:r>
          </a:p>
          <a:p>
            <a:endParaRPr lang="en-US" dirty="0"/>
          </a:p>
          <a:p>
            <a:endParaRPr lang="en-US" dirty="0"/>
          </a:p>
          <a:p>
            <a:r>
              <a:rPr lang="en-US" dirty="0">
                <a:solidFill>
                  <a:srgbClr val="FF0000"/>
                </a:solidFill>
              </a:rPr>
              <a:t>Specifications must be given</a:t>
            </a:r>
          </a:p>
          <a:p>
            <a:endParaRPr lang="en-US" dirty="0" smtClean="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17</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9896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4801315"/>
          </a:xfrm>
          <a:prstGeom prst="rect">
            <a:avLst/>
          </a:prstGeom>
          <a:noFill/>
        </p:spPr>
        <p:txBody>
          <a:bodyPr wrap="square" rtlCol="0">
            <a:spAutoFit/>
          </a:bodyPr>
          <a:lstStyle/>
          <a:p>
            <a:r>
              <a:rPr lang="en-US" dirty="0" smtClean="0"/>
              <a:t>My home Computers</a:t>
            </a:r>
          </a:p>
          <a:p>
            <a:endParaRPr lang="en-US" dirty="0"/>
          </a:p>
          <a:p>
            <a:r>
              <a:rPr lang="en-US" dirty="0" smtClean="0"/>
              <a:t>3</a:t>
            </a:r>
            <a:r>
              <a:rPr lang="en-US" baseline="30000" dirty="0" smtClean="0"/>
              <a:t>rd</a:t>
            </a:r>
            <a:r>
              <a:rPr lang="en-US" dirty="0" smtClean="0"/>
              <a:t>   Computer is</a:t>
            </a:r>
          </a:p>
          <a:p>
            <a:pPr lvl="0"/>
            <a:r>
              <a:rPr lang="en-AU" dirty="0"/>
              <a:t>Laptop: Dell Latitude E5400</a:t>
            </a:r>
          </a:p>
          <a:p>
            <a:r>
              <a:rPr lang="en-AU" dirty="0"/>
              <a:t>On-the-Go Package: Latitude E5400 featuring Intel Core 2 Duo processor and Mini 10 Netbook</a:t>
            </a:r>
          </a:p>
          <a:p>
            <a:endParaRPr lang="en-US" dirty="0" smtClean="0"/>
          </a:p>
          <a:p>
            <a:endParaRPr lang="en-US" dirty="0"/>
          </a:p>
          <a:p>
            <a:r>
              <a:rPr lang="en-US" dirty="0">
                <a:solidFill>
                  <a:srgbClr val="FF0000"/>
                </a:solidFill>
              </a:rPr>
              <a:t>Answers may vary but image and reason should be included</a:t>
            </a:r>
          </a:p>
          <a:p>
            <a:endParaRPr lang="en-US" dirty="0"/>
          </a:p>
          <a:p>
            <a:endParaRPr lang="en-US" dirty="0"/>
          </a:p>
          <a:p>
            <a:r>
              <a:rPr lang="en-US" dirty="0"/>
              <a:t>Give some specifications or reasons for your choice</a:t>
            </a:r>
          </a:p>
          <a:p>
            <a:endParaRPr lang="en-US" dirty="0"/>
          </a:p>
          <a:p>
            <a:endParaRPr lang="en-US" dirty="0"/>
          </a:p>
          <a:p>
            <a:endParaRPr lang="en-US" dirty="0"/>
          </a:p>
          <a:p>
            <a:r>
              <a:rPr lang="en-US" dirty="0">
                <a:solidFill>
                  <a:srgbClr val="FF0000"/>
                </a:solidFill>
              </a:rPr>
              <a:t>Specifications must be given</a:t>
            </a:r>
          </a:p>
          <a:p>
            <a:endParaRPr lang="en-US" dirty="0" smtClean="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18</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il_fi" descr="http://t0.gstatic.com/images?q=tbn:OlWkIYJOtsKr-M:http://www.itechnews.net/wp-content/uploads/2008/08/dell-latitude-e-notebook-pcs.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2" y="2625689"/>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2956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3970318"/>
          </a:xfrm>
          <a:prstGeom prst="rect">
            <a:avLst/>
          </a:prstGeom>
          <a:noFill/>
        </p:spPr>
        <p:txBody>
          <a:bodyPr wrap="square" rtlCol="0">
            <a:spAutoFit/>
          </a:bodyPr>
          <a:lstStyle/>
          <a:p>
            <a:r>
              <a:rPr lang="en-US" dirty="0" smtClean="0"/>
              <a:t>My home Computers</a:t>
            </a:r>
          </a:p>
          <a:p>
            <a:endParaRPr lang="en-US" dirty="0"/>
          </a:p>
          <a:p>
            <a:r>
              <a:rPr lang="en-US" dirty="0" smtClean="0"/>
              <a:t>4</a:t>
            </a:r>
            <a:r>
              <a:rPr lang="en-US" baseline="30000" dirty="0" smtClean="0"/>
              <a:t>th</a:t>
            </a:r>
            <a:r>
              <a:rPr lang="en-US" dirty="0" smtClean="0"/>
              <a:t> Computer is</a:t>
            </a:r>
          </a:p>
          <a:p>
            <a:endParaRPr lang="en-US" dirty="0"/>
          </a:p>
          <a:p>
            <a:endParaRPr lang="en-US" dirty="0" smtClean="0"/>
          </a:p>
          <a:p>
            <a:r>
              <a:rPr lang="en-US" dirty="0">
                <a:solidFill>
                  <a:srgbClr val="FF0000"/>
                </a:solidFill>
              </a:rPr>
              <a:t>Answers may vary but image and reason should be included</a:t>
            </a:r>
          </a:p>
          <a:p>
            <a:endParaRPr lang="en-US" dirty="0"/>
          </a:p>
          <a:p>
            <a:endParaRPr lang="en-US" dirty="0"/>
          </a:p>
          <a:p>
            <a:r>
              <a:rPr lang="en-US" dirty="0"/>
              <a:t>Give some specifications or reasons for your choice</a:t>
            </a:r>
          </a:p>
          <a:p>
            <a:endParaRPr lang="en-US" dirty="0"/>
          </a:p>
          <a:p>
            <a:endParaRPr lang="en-US" dirty="0"/>
          </a:p>
          <a:p>
            <a:endParaRPr lang="en-US" dirty="0"/>
          </a:p>
          <a:p>
            <a:r>
              <a:rPr lang="en-US" dirty="0">
                <a:solidFill>
                  <a:srgbClr val="FF0000"/>
                </a:solidFill>
              </a:rPr>
              <a:t>Specifications must be given</a:t>
            </a:r>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19</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498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0"/>
            <a:ext cx="9144000" cy="963612"/>
          </a:xfrm>
        </p:spPr>
        <p:txBody>
          <a:bodyPr>
            <a:noAutofit/>
          </a:bodyPr>
          <a:lstStyle/>
          <a:p>
            <a:r>
              <a:rPr lang="en-AU" sz="3600" dirty="0" smtClean="0"/>
              <a:t>My Portfolio </a:t>
            </a:r>
            <a:br>
              <a:rPr lang="en-AU" sz="3600" dirty="0" smtClean="0"/>
            </a:br>
            <a:r>
              <a:rPr lang="en-AU" sz="3600" dirty="0" smtClean="0"/>
              <a:t>Table of Contents</a:t>
            </a:r>
            <a:endParaRPr lang="en-US" sz="3600" dirty="0"/>
          </a:p>
        </p:txBody>
      </p:sp>
      <p:sp>
        <p:nvSpPr>
          <p:cNvPr id="3" name="Subtitle 2">
            <a:extLst>
              <a:ext uri="{FF2B5EF4-FFF2-40B4-BE49-F238E27FC236}">
                <a16:creationId xmlns:a16="http://schemas.microsoft.com/office/drawing/2014/main" xmlns="" id="{002C1AF8-2627-896A-F2B9-D5CF6CAFC7F7}"/>
              </a:ext>
            </a:extLst>
          </p:cNvPr>
          <p:cNvSpPr>
            <a:spLocks noGrp="1"/>
          </p:cNvSpPr>
          <p:nvPr>
            <p:ph type="subTitle" idx="1"/>
          </p:nvPr>
        </p:nvSpPr>
        <p:spPr>
          <a:xfrm>
            <a:off x="1494998" y="963612"/>
            <a:ext cx="9144000" cy="412750"/>
          </a:xfrm>
        </p:spPr>
        <p:txBody>
          <a:bodyPr>
            <a:normAutofit lnSpcReduction="10000"/>
          </a:bodyPr>
          <a:lstStyle/>
          <a:p>
            <a:r>
              <a:rPr lang="en-US" dirty="0"/>
              <a:t>Your Name</a:t>
            </a:r>
          </a:p>
        </p:txBody>
      </p:sp>
      <p:sp>
        <p:nvSpPr>
          <p:cNvPr id="4" name="TextBox 3">
            <a:extLst>
              <a:ext uri="{FF2B5EF4-FFF2-40B4-BE49-F238E27FC236}">
                <a16:creationId xmlns:a16="http://schemas.microsoft.com/office/drawing/2014/main" xmlns="" id="{D57C53F2-9C60-211D-43D2-0E95BF8CADC3}"/>
              </a:ext>
            </a:extLst>
          </p:cNvPr>
          <p:cNvSpPr txBox="1"/>
          <p:nvPr/>
        </p:nvSpPr>
        <p:spPr>
          <a:xfrm>
            <a:off x="644527" y="1997015"/>
            <a:ext cx="10839450" cy="2585323"/>
          </a:xfrm>
          <a:prstGeom prst="rect">
            <a:avLst/>
          </a:prstGeom>
          <a:noFill/>
        </p:spPr>
        <p:txBody>
          <a:bodyPr wrap="square" rtlCol="0">
            <a:spAutoFit/>
          </a:bodyPr>
          <a:lstStyle/>
          <a:p>
            <a:r>
              <a:rPr lang="en-US" dirty="0" smtClean="0">
                <a:hlinkClick r:id="rId2" action="ppaction://hlinksldjump"/>
              </a:rPr>
              <a:t>Part 1 Network Security</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hlinkClick r:id="rId3" action="ppaction://hlinksldjump"/>
              </a:rPr>
              <a:t>Part 2 Computer Hardware </a:t>
            </a:r>
            <a:endParaRPr lang="en-US" dirty="0"/>
          </a:p>
          <a:p>
            <a:endParaRPr lang="en-US"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x-Computer-op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114" y="3021957"/>
            <a:ext cx="2307150" cy="2496779"/>
          </a:xfrm>
          <a:prstGeom prst="rect">
            <a:avLst/>
          </a:prstGeom>
        </p:spPr>
      </p:pic>
      <p:pic>
        <p:nvPicPr>
          <p:cNvPr id="11" name="Picture 10" descr="TComputerVir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459908" y="1447800"/>
            <a:ext cx="1574800" cy="1320800"/>
          </a:xfrm>
          <a:prstGeom prst="rect">
            <a:avLst/>
          </a:prstGeom>
        </p:spPr>
      </p:pic>
      <p:sp>
        <p:nvSpPr>
          <p:cNvPr id="12" name="TextBox 11">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Year </a:t>
            </a:r>
            <a:r>
              <a:rPr lang="en-US" sz="1200" dirty="0"/>
              <a:t>7  Digital Technologies.                                                                             Slide </a:t>
            </a:r>
            <a:fld id="{208F2870-CF30-0041-B099-389F21059FB0}" type="slidenum">
              <a:rPr lang="en-US" sz="1200" smtClean="0"/>
              <a:t>2</a:t>
            </a:fld>
            <a:endParaRPr lang="en-US" sz="1200" dirty="0"/>
          </a:p>
        </p:txBody>
      </p:sp>
    </p:spTree>
    <p:extLst>
      <p:ext uri="{BB962C8B-B14F-4D97-AF65-F5344CB8AC3E}">
        <p14:creationId xmlns:p14="http://schemas.microsoft.com/office/powerpoint/2010/main" val="426366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646331"/>
          </a:xfrm>
          <a:prstGeom prst="rect">
            <a:avLst/>
          </a:prstGeom>
          <a:noFill/>
        </p:spPr>
        <p:txBody>
          <a:bodyPr wrap="square" rtlCol="0">
            <a:spAutoFit/>
          </a:bodyPr>
          <a:lstStyle/>
          <a:p>
            <a:r>
              <a:rPr lang="en-US" dirty="0" smtClean="0"/>
              <a:t>My Network protection is as follows:-</a:t>
            </a:r>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20</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987" y="1493690"/>
            <a:ext cx="1877437" cy="369332"/>
          </a:xfrm>
          <a:prstGeom prst="rect">
            <a:avLst/>
          </a:prstGeom>
        </p:spPr>
        <p:txBody>
          <a:bodyPr wrap="none">
            <a:spAutoFit/>
          </a:bodyPr>
          <a:lstStyle/>
          <a:p>
            <a:r>
              <a:rPr lang="en-AU" b="1" dirty="0"/>
              <a:t>Security Software</a:t>
            </a:r>
            <a:endParaRPr lang="en-AU" dirty="0"/>
          </a:p>
        </p:txBody>
      </p:sp>
      <p:sp>
        <p:nvSpPr>
          <p:cNvPr id="10" name="Rectangle 9"/>
          <p:cNvSpPr/>
          <p:nvPr/>
        </p:nvSpPr>
        <p:spPr>
          <a:xfrm>
            <a:off x="1029115" y="2095904"/>
            <a:ext cx="9987916" cy="3693319"/>
          </a:xfrm>
          <a:prstGeom prst="rect">
            <a:avLst/>
          </a:prstGeom>
        </p:spPr>
        <p:txBody>
          <a:bodyPr wrap="square">
            <a:spAutoFit/>
          </a:bodyPr>
          <a:lstStyle/>
          <a:p>
            <a:r>
              <a:rPr lang="en-US" dirty="0">
                <a:solidFill>
                  <a:srgbClr val="FF0000"/>
                </a:solidFill>
              </a:rPr>
              <a:t>A </a:t>
            </a:r>
            <a:r>
              <a:rPr lang="en-US" b="1" dirty="0">
                <a:solidFill>
                  <a:srgbClr val="FF0000"/>
                </a:solidFill>
              </a:rPr>
              <a:t>firewall</a:t>
            </a:r>
            <a:r>
              <a:rPr lang="en-US" dirty="0">
                <a:solidFill>
                  <a:srgbClr val="FF0000"/>
                </a:solidFill>
              </a:rPr>
              <a:t> is a network security system designed to prevent unauthorized access to or from a private network. ... Network </a:t>
            </a:r>
            <a:r>
              <a:rPr lang="en-US" b="1" dirty="0">
                <a:solidFill>
                  <a:srgbClr val="FF0000"/>
                </a:solidFill>
              </a:rPr>
              <a:t>firewalls</a:t>
            </a:r>
            <a:r>
              <a:rPr lang="en-US" dirty="0">
                <a:solidFill>
                  <a:srgbClr val="FF0000"/>
                </a:solidFill>
              </a:rPr>
              <a:t> are frequently </a:t>
            </a:r>
            <a:r>
              <a:rPr lang="en-US" b="1" dirty="0">
                <a:solidFill>
                  <a:srgbClr val="FF0000"/>
                </a:solidFill>
              </a:rPr>
              <a:t>used</a:t>
            </a:r>
            <a:r>
              <a:rPr lang="en-US" dirty="0">
                <a:solidFill>
                  <a:srgbClr val="FF0000"/>
                </a:solidFill>
              </a:rPr>
              <a:t> to prevent unauthorized Internet users from accessing private networks connected to the Internet, especially intranets</a:t>
            </a:r>
            <a:r>
              <a:rPr lang="en-US" dirty="0" smtClean="0">
                <a:solidFill>
                  <a:srgbClr val="FF0000"/>
                </a:solidFill>
              </a:rPr>
              <a:t>.</a:t>
            </a:r>
          </a:p>
          <a:p>
            <a:r>
              <a:rPr lang="en-US" dirty="0">
                <a:solidFill>
                  <a:srgbClr val="FF0000"/>
                </a:solidFill>
              </a:rPr>
              <a:t>The defense strategies against malware differs according to the type of malware but most can be thwarted by installing </a:t>
            </a:r>
            <a:endParaRPr lang="en-AU" dirty="0">
              <a:solidFill>
                <a:srgbClr val="FF0000"/>
              </a:solidFill>
            </a:endParaRPr>
          </a:p>
          <a:p>
            <a:r>
              <a:rPr lang="en-US" dirty="0">
                <a:solidFill>
                  <a:srgbClr val="FF0000"/>
                </a:solidFill>
                <a:hlinkClick r:id="rId2"/>
              </a:rPr>
              <a:t>antivirus software</a:t>
            </a:r>
            <a:r>
              <a:rPr lang="en-US" dirty="0">
                <a:solidFill>
                  <a:srgbClr val="FF0000"/>
                </a:solidFill>
              </a:rPr>
              <a:t>, </a:t>
            </a:r>
            <a:endParaRPr lang="en-AU" dirty="0">
              <a:solidFill>
                <a:srgbClr val="FF0000"/>
              </a:solidFill>
            </a:endParaRPr>
          </a:p>
          <a:p>
            <a:r>
              <a:rPr lang="en-US" dirty="0">
                <a:solidFill>
                  <a:srgbClr val="FF0000"/>
                </a:solidFill>
                <a:hlinkClick r:id="rId3"/>
              </a:rPr>
              <a:t>firewalls</a:t>
            </a:r>
            <a:r>
              <a:rPr lang="en-US" dirty="0">
                <a:solidFill>
                  <a:srgbClr val="FF0000"/>
                </a:solidFill>
              </a:rPr>
              <a:t>, </a:t>
            </a:r>
            <a:endParaRPr lang="en-AU" dirty="0">
              <a:solidFill>
                <a:srgbClr val="FF0000"/>
              </a:solidFill>
            </a:endParaRPr>
          </a:p>
          <a:p>
            <a:r>
              <a:rPr lang="en-US" dirty="0">
                <a:solidFill>
                  <a:srgbClr val="FF0000"/>
                </a:solidFill>
              </a:rPr>
              <a:t>applying regular </a:t>
            </a:r>
            <a:r>
              <a:rPr lang="en-US" dirty="0">
                <a:solidFill>
                  <a:srgbClr val="FF0000"/>
                </a:solidFill>
                <a:hlinkClick r:id="rId4"/>
              </a:rPr>
              <a:t>patches</a:t>
            </a:r>
            <a:r>
              <a:rPr lang="en-US" dirty="0">
                <a:solidFill>
                  <a:srgbClr val="FF0000"/>
                </a:solidFill>
              </a:rPr>
              <a:t> to reduce </a:t>
            </a:r>
            <a:r>
              <a:rPr lang="en-US" dirty="0">
                <a:solidFill>
                  <a:srgbClr val="FF0000"/>
                </a:solidFill>
                <a:hlinkClick r:id="rId5"/>
              </a:rPr>
              <a:t>zero-day attacks</a:t>
            </a:r>
            <a:r>
              <a:rPr lang="en-US" dirty="0">
                <a:solidFill>
                  <a:srgbClr val="FF0000"/>
                </a:solidFill>
              </a:rPr>
              <a:t>, </a:t>
            </a:r>
            <a:endParaRPr lang="en-AU" dirty="0">
              <a:solidFill>
                <a:srgbClr val="FF0000"/>
              </a:solidFill>
            </a:endParaRPr>
          </a:p>
          <a:p>
            <a:r>
              <a:rPr lang="en-US" dirty="0">
                <a:solidFill>
                  <a:srgbClr val="FF0000"/>
                </a:solidFill>
                <a:hlinkClick r:id="rId6"/>
              </a:rPr>
              <a:t>securing networks</a:t>
            </a:r>
            <a:r>
              <a:rPr lang="en-US" dirty="0">
                <a:solidFill>
                  <a:srgbClr val="FF0000"/>
                </a:solidFill>
              </a:rPr>
              <a:t> from intrusion, having regular </a:t>
            </a:r>
            <a:r>
              <a:rPr lang="en-US" dirty="0">
                <a:solidFill>
                  <a:srgbClr val="FF0000"/>
                </a:solidFill>
                <a:hlinkClick r:id="rId7"/>
              </a:rPr>
              <a:t>backups</a:t>
            </a:r>
            <a:r>
              <a:rPr lang="en-US" dirty="0">
                <a:solidFill>
                  <a:srgbClr val="FF0000"/>
                </a:solidFill>
              </a:rPr>
              <a:t> and </a:t>
            </a:r>
            <a:r>
              <a:rPr lang="en-US" dirty="0">
                <a:solidFill>
                  <a:srgbClr val="FF0000"/>
                </a:solidFill>
                <a:hlinkClick r:id="rId8"/>
              </a:rPr>
              <a:t>isolating infected systems</a:t>
            </a:r>
            <a:r>
              <a:rPr lang="en-US" dirty="0">
                <a:solidFill>
                  <a:srgbClr val="FF0000"/>
                </a:solidFill>
              </a:rPr>
              <a:t>. </a:t>
            </a:r>
            <a:endParaRPr lang="en-AU" dirty="0">
              <a:solidFill>
                <a:srgbClr val="FF0000"/>
              </a:solidFill>
            </a:endParaRPr>
          </a:p>
          <a:p>
            <a:r>
              <a:rPr lang="en-US" dirty="0">
                <a:solidFill>
                  <a:srgbClr val="FF0000"/>
                </a:solidFill>
              </a:rPr>
              <a:t>Malware is now being designed to evade antivirus software detection algorithms</a:t>
            </a:r>
            <a:endParaRPr lang="en-AU" dirty="0">
              <a:solidFill>
                <a:srgbClr val="FF0000"/>
              </a:solidFill>
            </a:endParaRPr>
          </a:p>
          <a:p>
            <a:r>
              <a:rPr lang="en-US" dirty="0"/>
              <a:t> </a:t>
            </a:r>
            <a:endParaRPr lang="en-AU" dirty="0"/>
          </a:p>
          <a:p>
            <a:endParaRPr lang="en-AU" dirty="0"/>
          </a:p>
          <a:p>
            <a:pPr lvl="0"/>
            <a:endParaRPr lang="en-AU" dirty="0"/>
          </a:p>
        </p:txBody>
      </p:sp>
    </p:spTree>
    <p:extLst>
      <p:ext uri="{BB962C8B-B14F-4D97-AF65-F5344CB8AC3E}">
        <p14:creationId xmlns:p14="http://schemas.microsoft.com/office/powerpoint/2010/main" val="6920806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17299" y="837982"/>
            <a:ext cx="10839450" cy="3416320"/>
          </a:xfrm>
          <a:prstGeom prst="rect">
            <a:avLst/>
          </a:prstGeom>
          <a:noFill/>
        </p:spPr>
        <p:txBody>
          <a:bodyPr wrap="square" rtlCol="0">
            <a:spAutoFit/>
          </a:bodyPr>
          <a:lstStyle/>
          <a:p>
            <a:r>
              <a:rPr lang="en-US" dirty="0" smtClean="0"/>
              <a:t>Other </a:t>
            </a:r>
            <a:r>
              <a:rPr lang="en-US" dirty="0" smtClean="0"/>
              <a:t>Equipment</a:t>
            </a:r>
          </a:p>
          <a:p>
            <a:endParaRPr lang="en-US" dirty="0"/>
          </a:p>
          <a:p>
            <a:r>
              <a:rPr lang="en-US" dirty="0">
                <a:solidFill>
                  <a:srgbClr val="FF0000"/>
                </a:solidFill>
              </a:rPr>
              <a:t>Answers may vary but image and reason should be included</a:t>
            </a:r>
          </a:p>
          <a:p>
            <a:endParaRPr lang="en-US" dirty="0"/>
          </a:p>
          <a:p>
            <a:endParaRPr lang="en-US" dirty="0"/>
          </a:p>
          <a:p>
            <a:endParaRPr lang="en-US" dirty="0"/>
          </a:p>
          <a:p>
            <a:r>
              <a:rPr lang="en-US" dirty="0"/>
              <a:t>Give some specifications</a:t>
            </a:r>
          </a:p>
          <a:p>
            <a:endParaRPr lang="en-US" dirty="0"/>
          </a:p>
          <a:p>
            <a:endParaRPr lang="en-US" dirty="0"/>
          </a:p>
          <a:p>
            <a:r>
              <a:rPr lang="en-US" dirty="0">
                <a:solidFill>
                  <a:srgbClr val="FF0000"/>
                </a:solidFill>
              </a:rPr>
              <a:t>Specifications must be given</a:t>
            </a:r>
          </a:p>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21</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778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3416320"/>
          </a:xfrm>
          <a:prstGeom prst="rect">
            <a:avLst/>
          </a:prstGeom>
          <a:noFill/>
        </p:spPr>
        <p:txBody>
          <a:bodyPr wrap="square" rtlCol="0">
            <a:spAutoFit/>
          </a:bodyPr>
          <a:lstStyle/>
          <a:p>
            <a:r>
              <a:rPr lang="en-US" dirty="0" smtClean="0"/>
              <a:t>Anything else you think should be </a:t>
            </a:r>
            <a:r>
              <a:rPr lang="en-US" dirty="0" smtClean="0"/>
              <a:t>included</a:t>
            </a:r>
          </a:p>
          <a:p>
            <a:endParaRPr lang="en-US" dirty="0"/>
          </a:p>
          <a:p>
            <a:r>
              <a:rPr lang="en-US" dirty="0">
                <a:solidFill>
                  <a:srgbClr val="FF0000"/>
                </a:solidFill>
              </a:rPr>
              <a:t>Answers may vary but image and reason should be included</a:t>
            </a:r>
          </a:p>
          <a:p>
            <a:endParaRPr lang="en-US" dirty="0"/>
          </a:p>
          <a:p>
            <a:endParaRPr lang="en-US" dirty="0"/>
          </a:p>
          <a:p>
            <a:endParaRPr lang="en-US" dirty="0"/>
          </a:p>
          <a:p>
            <a:r>
              <a:rPr lang="en-US" dirty="0"/>
              <a:t>Give some specifications</a:t>
            </a:r>
          </a:p>
          <a:p>
            <a:endParaRPr lang="en-US" dirty="0"/>
          </a:p>
          <a:p>
            <a:endParaRPr lang="en-US" dirty="0"/>
          </a:p>
          <a:p>
            <a:r>
              <a:rPr lang="en-US" dirty="0">
                <a:solidFill>
                  <a:srgbClr val="FF0000"/>
                </a:solidFill>
              </a:rPr>
              <a:t>Specifications must be given</a:t>
            </a:r>
          </a:p>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22</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6864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646331"/>
          </a:xfrm>
          <a:prstGeom prst="rect">
            <a:avLst/>
          </a:prstGeom>
          <a:noFill/>
        </p:spPr>
        <p:txBody>
          <a:bodyPr wrap="square" rtlCol="0">
            <a:spAutoFit/>
          </a:bodyPr>
          <a:lstStyle/>
          <a:p>
            <a:r>
              <a:rPr lang="en-US" dirty="0"/>
              <a:t>Anything else you think should be included</a:t>
            </a:r>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23</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91077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646331"/>
          </a:xfrm>
          <a:prstGeom prst="rect">
            <a:avLst/>
          </a:prstGeom>
          <a:noFill/>
        </p:spPr>
        <p:txBody>
          <a:bodyPr wrap="square" rtlCol="0">
            <a:spAutoFit/>
          </a:bodyPr>
          <a:lstStyle/>
          <a:p>
            <a:r>
              <a:rPr lang="en-US" dirty="0"/>
              <a:t>Anything else you think should be included</a:t>
            </a:r>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24</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81760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646331"/>
          </a:xfrm>
          <a:prstGeom prst="rect">
            <a:avLst/>
          </a:prstGeom>
          <a:noFill/>
        </p:spPr>
        <p:txBody>
          <a:bodyPr wrap="square" rtlCol="0">
            <a:spAutoFit/>
          </a:bodyPr>
          <a:lstStyle/>
          <a:p>
            <a:r>
              <a:rPr lang="en-US" dirty="0"/>
              <a:t>Anything else you think should be included</a:t>
            </a:r>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25</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115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646331"/>
          </a:xfrm>
          <a:prstGeom prst="rect">
            <a:avLst/>
          </a:prstGeom>
          <a:noFill/>
        </p:spPr>
        <p:txBody>
          <a:bodyPr wrap="square" rtlCol="0">
            <a:spAutoFit/>
          </a:bodyPr>
          <a:lstStyle/>
          <a:p>
            <a:r>
              <a:rPr lang="en-US" dirty="0"/>
              <a:t>Anything else you think should be included</a:t>
            </a:r>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26</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5160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en-AU" sz="3200" dirty="0" smtClean="0"/>
              <a:t>Portfolio Part 2 Hardware</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646331"/>
          </a:xfrm>
          <a:prstGeom prst="rect">
            <a:avLst/>
          </a:prstGeom>
          <a:noFill/>
        </p:spPr>
        <p:txBody>
          <a:bodyPr wrap="square" rtlCol="0">
            <a:spAutoFit/>
          </a:bodyPr>
          <a:lstStyle/>
          <a:p>
            <a:r>
              <a:rPr lang="en-US" dirty="0"/>
              <a:t>Anything else you think should be included</a:t>
            </a:r>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27</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8180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40000"/>
                <a:lumOff val="60000"/>
              </a:schemeClr>
            </a:gs>
            <a:gs pos="100000">
              <a:schemeClr val="accent1">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381125" y="2125632"/>
            <a:ext cx="9144000" cy="963612"/>
          </a:xfrm>
        </p:spPr>
        <p:txBody>
          <a:bodyPr>
            <a:noAutofit/>
          </a:bodyPr>
          <a:lstStyle/>
          <a:p>
            <a:r>
              <a:rPr lang="en-AU" sz="4800" dirty="0" smtClean="0"/>
              <a:t>Portfolio</a:t>
            </a:r>
            <a:br>
              <a:rPr lang="en-AU" sz="4800" dirty="0" smtClean="0"/>
            </a:br>
            <a:r>
              <a:rPr lang="en-US" sz="4800" dirty="0"/>
              <a:t>The End</a:t>
            </a:r>
            <a:br>
              <a:rPr lang="en-US" sz="4800" dirty="0"/>
            </a:br>
            <a:endParaRPr lang="en-US" sz="4800"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28</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1381125" y="5163180"/>
            <a:ext cx="9144000" cy="1236373"/>
          </a:xfrm>
        </p:spPr>
        <p:txBody>
          <a:bodyPr>
            <a:normAutofit fontScale="92500" lnSpcReduction="20000"/>
          </a:bodyPr>
          <a:lstStyle/>
          <a:p>
            <a:r>
              <a:rPr lang="en-AU" dirty="0"/>
              <a:t>Signature: I </a:t>
            </a:r>
            <a:r>
              <a:rPr lang="en-AU" b="1" dirty="0" smtClean="0"/>
              <a:t>your name, </a:t>
            </a:r>
            <a:r>
              <a:rPr lang="en-AU" dirty="0" smtClean="0"/>
              <a:t>advise </a:t>
            </a:r>
            <a:r>
              <a:rPr lang="en-AU" dirty="0"/>
              <a:t>that this work submitted is my own work and has not been copied or reproduced without reference to the appropriate </a:t>
            </a:r>
            <a:r>
              <a:rPr lang="en-AU" dirty="0" smtClean="0"/>
              <a:t>author, website or source.</a:t>
            </a:r>
            <a:endParaRPr lang="en-AU" dirty="0"/>
          </a:p>
          <a:p>
            <a:r>
              <a:rPr lang="en-AU" dirty="0"/>
              <a:t> </a:t>
            </a:r>
          </a:p>
          <a:p>
            <a:endParaRPr lang="en-US" dirty="0"/>
          </a:p>
        </p:txBody>
      </p:sp>
    </p:spTree>
    <p:extLst>
      <p:ext uri="{BB962C8B-B14F-4D97-AF65-F5344CB8AC3E}">
        <p14:creationId xmlns:p14="http://schemas.microsoft.com/office/powerpoint/2010/main" val="228844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925841" y="3137199"/>
            <a:ext cx="9144000" cy="2579490"/>
          </a:xfrm>
        </p:spPr>
        <p:txBody>
          <a:bodyPr>
            <a:noAutofit/>
          </a:bodyPr>
          <a:lstStyle/>
          <a:p>
            <a:pPr algn="l"/>
            <a:r>
              <a:rPr lang="en-AU" sz="1600" dirty="0">
                <a:solidFill>
                  <a:srgbClr val="FF0000"/>
                </a:solidFill>
              </a:rPr>
              <a:t/>
            </a:r>
            <a:br>
              <a:rPr lang="en-AU" sz="1600" dirty="0">
                <a:solidFill>
                  <a:srgbClr val="FF0000"/>
                </a:solidFill>
              </a:rPr>
            </a:br>
            <a:r>
              <a:rPr lang="en-AU" sz="1600" dirty="0">
                <a:solidFill>
                  <a:srgbClr val="FF0000"/>
                </a:solidFill>
              </a:rPr>
              <a:t/>
            </a:r>
            <a:br>
              <a:rPr lang="en-AU" sz="1600" dirty="0">
                <a:solidFill>
                  <a:srgbClr val="FF0000"/>
                </a:solidFill>
              </a:rPr>
            </a:br>
            <a:r>
              <a:rPr lang="en-US" sz="1600" dirty="0">
                <a:solidFill>
                  <a:srgbClr val="FF0000"/>
                </a:solidFill>
              </a:rPr>
              <a:t>Spam is any kind of unwanted, unsolicited digital communication that gets sent out in bulk. Often spam is sent via email, but it can also be distributed via text messages, phone calls, or social media</a:t>
            </a:r>
            <a:r>
              <a:rPr lang="en-US" sz="1600" dirty="0" smtClean="0">
                <a:solidFill>
                  <a:srgbClr val="FF0000"/>
                </a:solidFill>
              </a:rPr>
              <a:t>.</a:t>
            </a:r>
            <a:br>
              <a:rPr lang="en-US" sz="1600" dirty="0" smtClean="0">
                <a:solidFill>
                  <a:srgbClr val="FF0000"/>
                </a:solidFill>
              </a:rPr>
            </a:br>
            <a:r>
              <a:rPr lang="en-US" sz="1600" dirty="0">
                <a:solidFill>
                  <a:srgbClr val="FF0000"/>
                </a:solidFill>
              </a:rPr>
              <a:t/>
            </a:r>
            <a:br>
              <a:rPr lang="en-US" sz="1600" dirty="0">
                <a:solidFill>
                  <a:srgbClr val="FF0000"/>
                </a:solidFill>
              </a:rPr>
            </a:br>
            <a:r>
              <a:rPr lang="en-US" sz="1600" dirty="0">
                <a:solidFill>
                  <a:srgbClr val="FF0000"/>
                </a:solidFill>
              </a:rPr>
              <a:t>Spammers use many forms of communication to bulk-send their unwanted messages. Some of these are marketing messages peddling unsolicited goods. Other types of spam messages can spread </a:t>
            </a:r>
            <a:r>
              <a:rPr lang="en-US" sz="1600" b="1" dirty="0">
                <a:solidFill>
                  <a:srgbClr val="FF0000"/>
                </a:solidFill>
              </a:rPr>
              <a:t>malware</a:t>
            </a:r>
            <a:r>
              <a:rPr lang="en-US" sz="1600" dirty="0">
                <a:solidFill>
                  <a:srgbClr val="FF0000"/>
                </a:solidFill>
              </a:rPr>
              <a:t>, trick you into divulging personal information, or scare you into thinking you need to pay to get out of trouble</a:t>
            </a:r>
            <a:r>
              <a:rPr lang="en-US" sz="1600" dirty="0" smtClean="0">
                <a:solidFill>
                  <a:srgbClr val="FF0000"/>
                </a:solidFill>
              </a:rPr>
              <a:t>.</a:t>
            </a:r>
            <a:br>
              <a:rPr lang="en-US" sz="1600" dirty="0" smtClean="0">
                <a:solidFill>
                  <a:srgbClr val="FF0000"/>
                </a:solidFill>
              </a:rPr>
            </a:br>
            <a:r>
              <a:rPr lang="en-US" sz="1600" dirty="0">
                <a:solidFill>
                  <a:srgbClr val="FF0000"/>
                </a:solidFill>
              </a:rPr>
              <a:t/>
            </a:r>
            <a:br>
              <a:rPr lang="en-US" sz="1600" dirty="0">
                <a:solidFill>
                  <a:srgbClr val="FF0000"/>
                </a:solidFill>
              </a:rPr>
            </a:br>
            <a:r>
              <a:rPr lang="en-US" sz="1600" dirty="0">
                <a:solidFill>
                  <a:srgbClr val="FF0000"/>
                </a:solidFill>
              </a:rPr>
              <a:t>Email spam filters catch many of these types of messages, and phone carriers often warn you of a “spam risk” from unknown callers. Whether via email, text, phone, or social media, some spam messages do get through, and you want to be able to recognize them and avoid these threats. Below are several types of spam to look out for</a:t>
            </a:r>
            <a:r>
              <a:rPr lang="en-US" sz="1600" dirty="0" smtClean="0">
                <a:solidFill>
                  <a:srgbClr val="FF0000"/>
                </a:solidFill>
              </a:rPr>
              <a:t>.</a:t>
            </a:r>
            <a:br>
              <a:rPr lang="en-US" sz="1600" dirty="0" smtClean="0">
                <a:solidFill>
                  <a:srgbClr val="FF0000"/>
                </a:solidFill>
              </a:rPr>
            </a:br>
            <a:r>
              <a:rPr lang="en-US" sz="1600" dirty="0" smtClean="0">
                <a:solidFill>
                  <a:srgbClr val="FF0000"/>
                </a:solidFill>
              </a:rPr>
              <a:t/>
            </a:r>
            <a:br>
              <a:rPr lang="en-US" sz="1600" dirty="0" smtClean="0">
                <a:solidFill>
                  <a:srgbClr val="FF0000"/>
                </a:solidFill>
              </a:rPr>
            </a:br>
            <a:r>
              <a:rPr lang="en-US" sz="1600" b="1" dirty="0" smtClean="0"/>
              <a:t>Phishing </a:t>
            </a:r>
            <a:r>
              <a:rPr lang="en-US" sz="1600" b="1" dirty="0"/>
              <a:t>emails</a:t>
            </a:r>
            <a:br>
              <a:rPr lang="en-US" sz="1600" b="1" dirty="0"/>
            </a:br>
            <a:r>
              <a:rPr lang="en-US" sz="1600" dirty="0"/>
              <a:t>Phishing emails are a type of spam cybercriminals send to many people, hoping to “hook” a few people. Phishing emails trick victims into giving up sensitive information like website logins or credit card information.</a:t>
            </a:r>
            <a:br>
              <a:rPr lang="en-US" sz="1600" dirty="0"/>
            </a:br>
            <a:r>
              <a:rPr lang="en-US" sz="1600" dirty="0">
                <a:solidFill>
                  <a:srgbClr val="FF0000"/>
                </a:solidFill>
              </a:rPr>
              <a:t/>
            </a:r>
            <a:br>
              <a:rPr lang="en-US" sz="1600" dirty="0">
                <a:solidFill>
                  <a:srgbClr val="FF0000"/>
                </a:solidFill>
              </a:rPr>
            </a:br>
            <a:endParaRPr lang="en-US" sz="1600" dirty="0">
              <a:solidFill>
                <a:srgbClr val="FF0000"/>
              </a:solidFill>
            </a:endParaRPr>
          </a:p>
        </p:txBody>
      </p:sp>
      <p:sp>
        <p:nvSpPr>
          <p:cNvPr id="4" name="TextBox 3">
            <a:extLst>
              <a:ext uri="{FF2B5EF4-FFF2-40B4-BE49-F238E27FC236}">
                <a16:creationId xmlns:a16="http://schemas.microsoft.com/office/drawing/2014/main" xmlns="" id="{D57C53F2-9C60-211D-43D2-0E95BF8CADC3}"/>
              </a:ext>
            </a:extLst>
          </p:cNvPr>
          <p:cNvSpPr txBox="1"/>
          <p:nvPr/>
        </p:nvSpPr>
        <p:spPr>
          <a:xfrm>
            <a:off x="1056092" y="1242506"/>
            <a:ext cx="10839450" cy="369332"/>
          </a:xfrm>
          <a:prstGeom prst="rect">
            <a:avLst/>
          </a:prstGeom>
          <a:noFill/>
        </p:spPr>
        <p:txBody>
          <a:bodyPr wrap="square" rtlCol="0">
            <a:spAutoFit/>
          </a:bodyPr>
          <a:lstStyle/>
          <a:p>
            <a:pPr lvl="0"/>
            <a:r>
              <a:rPr lang="en-AU" dirty="0"/>
              <a:t>What is spam?</a:t>
            </a:r>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EBA458BA-50FD-2F17-3080-2C91117E449B}"/>
              </a:ext>
            </a:extLst>
          </p:cNvPr>
          <p:cNvSpPr txBox="1">
            <a:spLocks/>
          </p:cNvSpPr>
          <p:nvPr/>
        </p:nvSpPr>
        <p:spPr>
          <a:xfrm>
            <a:off x="1524000" y="357629"/>
            <a:ext cx="9144000" cy="9636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200" dirty="0" smtClean="0"/>
              <a:t>Peter Faulks </a:t>
            </a:r>
            <a:r>
              <a:rPr lang="en-AU" sz="3200" dirty="0" smtClean="0"/>
              <a:t>Portfolio</a:t>
            </a:r>
          </a:p>
          <a:p>
            <a:r>
              <a:rPr lang="en-AU" sz="3200" dirty="0" smtClean="0"/>
              <a:t>Network Security</a:t>
            </a:r>
            <a:endParaRPr lang="en-US" sz="3200" dirty="0"/>
          </a:p>
        </p:txBody>
      </p:sp>
      <p:sp>
        <p:nvSpPr>
          <p:cNvPr id="12" name="TextBox 11">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Year </a:t>
            </a:r>
            <a:r>
              <a:rPr lang="en-US" sz="1200" dirty="0"/>
              <a:t>7  Digital Technologies.                                                                             Slide </a:t>
            </a:r>
            <a:fld id="{208F2870-CF30-0041-B099-389F21059FB0}" type="slidenum">
              <a:rPr lang="en-US" sz="1200" smtClean="0"/>
              <a:t>3</a:t>
            </a:fld>
            <a:endParaRPr lang="en-US" sz="1200" dirty="0"/>
          </a:p>
        </p:txBody>
      </p:sp>
      <p:sp>
        <p:nvSpPr>
          <p:cNvPr id="13" name="Rectangle 12"/>
          <p:cNvSpPr/>
          <p:nvPr/>
        </p:nvSpPr>
        <p:spPr>
          <a:xfrm>
            <a:off x="8170585" y="5719402"/>
            <a:ext cx="3842030" cy="369332"/>
          </a:xfrm>
          <a:prstGeom prst="rect">
            <a:avLst/>
          </a:prstGeom>
        </p:spPr>
        <p:txBody>
          <a:bodyPr wrap="none">
            <a:spAutoFit/>
          </a:bodyPr>
          <a:lstStyle/>
          <a:p>
            <a:r>
              <a:rPr lang="en-US" dirty="0"/>
              <a:t>https://</a:t>
            </a:r>
            <a:r>
              <a:rPr lang="en-US" dirty="0" err="1"/>
              <a:t>www.malwarebytes.com</a:t>
            </a:r>
            <a:r>
              <a:rPr lang="en-US" dirty="0"/>
              <a:t>/spam</a:t>
            </a:r>
          </a:p>
        </p:txBody>
      </p:sp>
    </p:spTree>
    <p:extLst>
      <p:ext uri="{BB962C8B-B14F-4D97-AF65-F5344CB8AC3E}">
        <p14:creationId xmlns:p14="http://schemas.microsoft.com/office/powerpoint/2010/main" val="2497091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867676" y="409254"/>
            <a:ext cx="10839450" cy="646331"/>
          </a:xfrm>
          <a:prstGeom prst="rect">
            <a:avLst/>
          </a:prstGeom>
          <a:noFill/>
        </p:spPr>
        <p:txBody>
          <a:bodyPr wrap="square" rtlCol="0">
            <a:spAutoFit/>
          </a:bodyPr>
          <a:lstStyle/>
          <a:p>
            <a:pPr lvl="0" algn="ctr"/>
            <a:r>
              <a:rPr lang="en-AU" dirty="0"/>
              <a:t>What is malware?</a:t>
            </a:r>
          </a:p>
          <a:p>
            <a:pPr algn="ctr"/>
            <a:endParaRPr lang="en-US"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390752" y="807944"/>
            <a:ext cx="11516325" cy="5557882"/>
          </a:xfrm>
        </p:spPr>
        <p:txBody>
          <a:bodyPr>
            <a:normAutofit fontScale="92500" lnSpcReduction="20000"/>
          </a:bodyPr>
          <a:lstStyle/>
          <a:p>
            <a:pPr algn="l"/>
            <a:r>
              <a:rPr lang="en-US" sz="1800" dirty="0"/>
              <a:t>Many types of malware exist, including </a:t>
            </a:r>
          </a:p>
          <a:p>
            <a:pPr algn="l"/>
            <a:r>
              <a:rPr lang="en-US" sz="1800" dirty="0" smtClean="0">
                <a:solidFill>
                  <a:srgbClr val="FF0000"/>
                </a:solidFill>
              </a:rPr>
              <a:t>Malware </a:t>
            </a:r>
            <a:r>
              <a:rPr lang="en-US" sz="1800" dirty="0">
                <a:solidFill>
                  <a:srgbClr val="FF0000"/>
                </a:solidFill>
              </a:rPr>
              <a:t>is </a:t>
            </a:r>
            <a:r>
              <a:rPr lang="en-US" sz="1800" b="1" dirty="0">
                <a:solidFill>
                  <a:srgbClr val="FF0000"/>
                </a:solidFill>
              </a:rPr>
              <a:t>any type of software created to harm or exploit another piece of software or hardware</a:t>
            </a:r>
            <a:r>
              <a:rPr lang="en-US" sz="1800" dirty="0">
                <a:solidFill>
                  <a:srgbClr val="FF0000"/>
                </a:solidFill>
              </a:rPr>
              <a:t>. Short for “malicious software,” malware is a collective term used to describe viruses, </a:t>
            </a:r>
            <a:r>
              <a:rPr lang="en-US" sz="1800" dirty="0" err="1">
                <a:solidFill>
                  <a:srgbClr val="FF0000"/>
                </a:solidFill>
              </a:rPr>
              <a:t>ransomware</a:t>
            </a:r>
            <a:r>
              <a:rPr lang="en-US" sz="1800" dirty="0">
                <a:solidFill>
                  <a:srgbClr val="FF0000"/>
                </a:solidFill>
              </a:rPr>
              <a:t>, spyware, Trojans, and any other type of code or software built with malicious intent</a:t>
            </a:r>
            <a:r>
              <a:rPr lang="en-US" sz="1800" dirty="0" smtClean="0">
                <a:solidFill>
                  <a:srgbClr val="FF0000"/>
                </a:solidFill>
              </a:rPr>
              <a:t>.</a:t>
            </a:r>
          </a:p>
          <a:p>
            <a:pPr algn="l"/>
            <a:endParaRPr lang="en-US" sz="1800" dirty="0">
              <a:solidFill>
                <a:srgbClr val="FF0000"/>
              </a:solidFill>
            </a:endParaRPr>
          </a:p>
          <a:p>
            <a:pPr lvl="0" algn="l"/>
            <a:r>
              <a:rPr lang="en-AU" sz="1800" dirty="0" smtClean="0"/>
              <a:t>Briefly </a:t>
            </a:r>
            <a:r>
              <a:rPr lang="en-AU" sz="1800" dirty="0"/>
              <a:t>describe each and what they do</a:t>
            </a:r>
            <a:r>
              <a:rPr lang="en-AU" sz="1800" dirty="0" smtClean="0"/>
              <a:t>.</a:t>
            </a:r>
          </a:p>
          <a:p>
            <a:pPr lvl="0" algn="l"/>
            <a:endParaRPr lang="en-AU" sz="1800" dirty="0"/>
          </a:p>
          <a:p>
            <a:pPr lvl="0" algn="l"/>
            <a:r>
              <a:rPr lang="en-US" sz="1800" b="1" dirty="0" err="1">
                <a:solidFill>
                  <a:srgbClr val="FF0000"/>
                </a:solidFill>
              </a:rPr>
              <a:t>Ransomware</a:t>
            </a:r>
            <a:r>
              <a:rPr lang="en-US" sz="1800" dirty="0">
                <a:solidFill>
                  <a:srgbClr val="FF0000"/>
                </a:solidFill>
              </a:rPr>
              <a:t> is </a:t>
            </a:r>
            <a:r>
              <a:rPr lang="en-US" sz="1800" b="1" dirty="0">
                <a:solidFill>
                  <a:srgbClr val="FF0000"/>
                </a:solidFill>
              </a:rPr>
              <a:t>a type of malicious software (malware)</a:t>
            </a:r>
            <a:r>
              <a:rPr lang="en-US" sz="1800" dirty="0">
                <a:solidFill>
                  <a:srgbClr val="FF0000"/>
                </a:solidFill>
              </a:rPr>
              <a:t>. When it gets into your device, it makes your computer or its files unusable. Cybercriminals use </a:t>
            </a:r>
            <a:r>
              <a:rPr lang="en-US" sz="1800" dirty="0" err="1">
                <a:solidFill>
                  <a:srgbClr val="FF0000"/>
                </a:solidFill>
              </a:rPr>
              <a:t>ransomware</a:t>
            </a:r>
            <a:r>
              <a:rPr lang="en-US" sz="1800" dirty="0">
                <a:solidFill>
                  <a:srgbClr val="FF0000"/>
                </a:solidFill>
              </a:rPr>
              <a:t> to deny you access to your files or devices. They then demand you pay them to get back your access</a:t>
            </a:r>
            <a:r>
              <a:rPr lang="en-US" sz="1800" dirty="0" smtClean="0">
                <a:solidFill>
                  <a:srgbClr val="FF0000"/>
                </a:solidFill>
              </a:rPr>
              <a:t>.</a:t>
            </a:r>
          </a:p>
          <a:p>
            <a:pPr algn="l"/>
            <a:r>
              <a:rPr lang="en-US" sz="1800" b="1" dirty="0">
                <a:solidFill>
                  <a:srgbClr val="FF0000"/>
                </a:solidFill>
              </a:rPr>
              <a:t>Spyware</a:t>
            </a:r>
            <a:r>
              <a:rPr lang="en-US" sz="1800" dirty="0">
                <a:solidFill>
                  <a:srgbClr val="FF0000"/>
                </a:solidFill>
              </a:rPr>
              <a:t> are programs designed to track all of your computer activities, from which applications you use to which websites you visit. Adware are programs that pop-up various advertisements and offers, often based on the websites you visit</a:t>
            </a:r>
            <a:r>
              <a:rPr lang="en-US" sz="1800" dirty="0" smtClean="0">
                <a:solidFill>
                  <a:srgbClr val="FF0000"/>
                </a:solidFill>
              </a:rPr>
              <a:t>.</a:t>
            </a:r>
            <a:endParaRPr lang="en-AU" sz="1800" dirty="0">
              <a:solidFill>
                <a:srgbClr val="FF0000"/>
              </a:solidFill>
            </a:endParaRPr>
          </a:p>
          <a:p>
            <a:pPr algn="l"/>
            <a:endParaRPr lang="en-US" sz="1800" dirty="0" smtClean="0">
              <a:solidFill>
                <a:srgbClr val="FF0000"/>
              </a:solidFill>
            </a:endParaRPr>
          </a:p>
          <a:p>
            <a:pPr algn="l"/>
            <a:r>
              <a:rPr lang="en-US" sz="1800" b="1" dirty="0">
                <a:solidFill>
                  <a:srgbClr val="FF0000"/>
                </a:solidFill>
              </a:rPr>
              <a:t>A Trojan, or Trojan horse</a:t>
            </a:r>
            <a:r>
              <a:rPr lang="en-US" sz="1800" dirty="0">
                <a:solidFill>
                  <a:srgbClr val="FF0000"/>
                </a:solidFill>
              </a:rPr>
              <a:t>, is </a:t>
            </a:r>
            <a:r>
              <a:rPr lang="en-US" sz="1800" b="1" dirty="0">
                <a:solidFill>
                  <a:srgbClr val="FF0000"/>
                </a:solidFill>
              </a:rPr>
              <a:t>a type of malware that conceals its true content to fool a user into thinking it's a harmless file</a:t>
            </a:r>
            <a:r>
              <a:rPr lang="en-US" sz="1800" dirty="0">
                <a:solidFill>
                  <a:srgbClr val="FF0000"/>
                </a:solidFill>
              </a:rPr>
              <a:t>. Like the wooden horse used to sack Troy, the "payload" carried by a Trojan is unknown to the user, but it can act as a delivery vehicle for a variety of threats.</a:t>
            </a:r>
            <a:endParaRPr lang="en-US" sz="1800" dirty="0" smtClean="0">
              <a:solidFill>
                <a:srgbClr val="FF0000"/>
              </a:solidFill>
            </a:endParaRPr>
          </a:p>
          <a:p>
            <a:pPr algn="l"/>
            <a:r>
              <a:rPr lang="en-US" sz="1800" dirty="0" smtClean="0">
                <a:solidFill>
                  <a:srgbClr val="FF0000"/>
                </a:solidFill>
              </a:rPr>
              <a:t>A </a:t>
            </a:r>
            <a:r>
              <a:rPr lang="en-US" sz="1800" b="1" dirty="0">
                <a:solidFill>
                  <a:srgbClr val="FF0000"/>
                </a:solidFill>
              </a:rPr>
              <a:t>computer </a:t>
            </a:r>
            <a:r>
              <a:rPr lang="en-US" sz="1800" b="1" dirty="0" smtClean="0">
                <a:solidFill>
                  <a:srgbClr val="FF0000"/>
                </a:solidFill>
              </a:rPr>
              <a:t>virus</a:t>
            </a:r>
            <a:r>
              <a:rPr lang="en-US" sz="1800" baseline="30000" dirty="0">
                <a:solidFill>
                  <a:srgbClr val="FF0000"/>
                </a:solidFill>
              </a:rPr>
              <a:t> </a:t>
            </a:r>
            <a:r>
              <a:rPr lang="en-US" sz="1800" dirty="0" smtClean="0">
                <a:solidFill>
                  <a:srgbClr val="FF0000"/>
                </a:solidFill>
              </a:rPr>
              <a:t> </a:t>
            </a:r>
            <a:r>
              <a:rPr lang="en-US" sz="1800" dirty="0">
                <a:solidFill>
                  <a:srgbClr val="FF0000"/>
                </a:solidFill>
              </a:rPr>
              <a:t>is a type of </a:t>
            </a:r>
            <a:r>
              <a:rPr lang="en-US" sz="1800" dirty="0">
                <a:solidFill>
                  <a:srgbClr val="FF0000"/>
                </a:solidFill>
                <a:hlinkClick r:id="rId2" tooltip="Computer program"/>
              </a:rPr>
              <a:t>computer program</a:t>
            </a:r>
            <a:r>
              <a:rPr lang="en-US" sz="1800" dirty="0">
                <a:solidFill>
                  <a:srgbClr val="FF0000"/>
                </a:solidFill>
              </a:rPr>
              <a:t> that, when executed, replicates itself by modifying other computer programs and </a:t>
            </a:r>
            <a:r>
              <a:rPr lang="en-US" sz="1800" dirty="0">
                <a:solidFill>
                  <a:srgbClr val="FF0000"/>
                </a:solidFill>
                <a:hlinkClick r:id="rId3" tooltip="Code injection"/>
              </a:rPr>
              <a:t>inserting</a:t>
            </a:r>
            <a:r>
              <a:rPr lang="en-US" sz="1800" dirty="0">
                <a:solidFill>
                  <a:srgbClr val="FF0000"/>
                </a:solidFill>
              </a:rPr>
              <a:t> its own </a:t>
            </a:r>
            <a:r>
              <a:rPr lang="en-US" sz="1800" dirty="0" smtClean="0">
                <a:solidFill>
                  <a:srgbClr val="FF0000"/>
                </a:solidFill>
                <a:hlinkClick r:id="rId4" tooltip="Computer language"/>
              </a:rPr>
              <a:t>code</a:t>
            </a:r>
            <a:endParaRPr lang="en-US" sz="1800" dirty="0" smtClean="0">
              <a:solidFill>
                <a:srgbClr val="FF0000"/>
              </a:solidFill>
            </a:endParaRPr>
          </a:p>
          <a:p>
            <a:pPr marL="342900" indent="-342900" algn="l">
              <a:buAutoNum type="arabicPeriod"/>
            </a:pPr>
            <a:endParaRPr lang="en-US" sz="1800" dirty="0">
              <a:solidFill>
                <a:srgbClr val="FF0000"/>
              </a:solidFill>
            </a:endParaRPr>
          </a:p>
          <a:p>
            <a:pPr algn="l"/>
            <a:r>
              <a:rPr lang="en-US" sz="1800" b="1" dirty="0" smtClean="0">
                <a:solidFill>
                  <a:srgbClr val="FF0000"/>
                </a:solidFill>
                <a:hlinkClick r:id="rId5" tooltip="Computer worm"/>
              </a:rPr>
              <a:t>Worms</a:t>
            </a:r>
            <a:r>
              <a:rPr lang="en-US" sz="1800" b="1" dirty="0">
                <a:solidFill>
                  <a:srgbClr val="FF0000"/>
                </a:solidFill>
              </a:rPr>
              <a:t>: </a:t>
            </a:r>
            <a:r>
              <a:rPr lang="en-US" sz="1800" dirty="0">
                <a:solidFill>
                  <a:srgbClr val="FF0000"/>
                </a:solidFill>
              </a:rPr>
              <a:t>A computer worm is </a:t>
            </a:r>
            <a:r>
              <a:rPr lang="en-US" sz="1800" b="1" dirty="0">
                <a:solidFill>
                  <a:srgbClr val="FF0000"/>
                </a:solidFill>
              </a:rPr>
              <a:t>a type of malware whose primary function is to self-replicate and infect other computers while remaining active on infected systems</a:t>
            </a:r>
            <a:r>
              <a:rPr lang="en-US" sz="1800" dirty="0">
                <a:solidFill>
                  <a:srgbClr val="FF0000"/>
                </a:solidFill>
              </a:rPr>
              <a:t>. A computer worm duplicates itself to spread to uninfected computers.</a:t>
            </a:r>
          </a:p>
          <a:p>
            <a:pPr marL="342900" indent="-342900" algn="l">
              <a:buAutoNum type="arabicPeriod"/>
            </a:pPr>
            <a:endParaRPr lang="en-US" sz="1800" dirty="0">
              <a:solidFill>
                <a:srgbClr val="FF0000"/>
              </a:solidFill>
            </a:endParaRPr>
          </a:p>
        </p:txBody>
      </p:sp>
      <p:sp>
        <p:nvSpPr>
          <p:cNvPr id="10" name="TextBox 9">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Year </a:t>
            </a:r>
            <a:r>
              <a:rPr lang="en-US" sz="1200" dirty="0"/>
              <a:t>7  Digital Technologies.                                                                             Slide </a:t>
            </a:r>
            <a:fld id="{208F2870-CF30-0041-B099-389F21059FB0}" type="slidenum">
              <a:rPr lang="en-US" sz="1200" smtClean="0"/>
              <a:t>4</a:t>
            </a:fld>
            <a:endParaRPr lang="en-US" sz="1200" dirty="0"/>
          </a:p>
        </p:txBody>
      </p:sp>
    </p:spTree>
    <p:extLst>
      <p:ext uri="{BB962C8B-B14F-4D97-AF65-F5344CB8AC3E}">
        <p14:creationId xmlns:p14="http://schemas.microsoft.com/office/powerpoint/2010/main" val="249709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1049271" y="837982"/>
            <a:ext cx="10839450" cy="5078314"/>
          </a:xfrm>
          <a:prstGeom prst="rect">
            <a:avLst/>
          </a:prstGeom>
          <a:noFill/>
        </p:spPr>
        <p:txBody>
          <a:bodyPr wrap="square" rtlCol="0">
            <a:spAutoFit/>
          </a:bodyPr>
          <a:lstStyle/>
          <a:p>
            <a:pPr lvl="0"/>
            <a:r>
              <a:rPr lang="en-AU" dirty="0" smtClean="0"/>
              <a:t>More different </a:t>
            </a:r>
            <a:r>
              <a:rPr lang="en-AU" dirty="0"/>
              <a:t>types of malware? </a:t>
            </a:r>
            <a:endParaRPr lang="en-AU" dirty="0" smtClean="0"/>
          </a:p>
          <a:p>
            <a:pPr lvl="0"/>
            <a:endParaRPr lang="en-US" dirty="0" smtClean="0">
              <a:solidFill>
                <a:srgbClr val="FF0000"/>
              </a:solidFill>
              <a:hlinkClick r:id="rId2" tooltip="Rogue software"/>
            </a:endParaRPr>
          </a:p>
          <a:p>
            <a:r>
              <a:rPr lang="en-US" dirty="0" smtClean="0">
                <a:solidFill>
                  <a:srgbClr val="FF0000"/>
                </a:solidFill>
                <a:hlinkClick r:id="rId2" tooltip="Rogue software"/>
              </a:rPr>
              <a:t>rogue </a:t>
            </a:r>
            <a:r>
              <a:rPr lang="en-US" dirty="0">
                <a:solidFill>
                  <a:srgbClr val="FF0000"/>
                </a:solidFill>
                <a:hlinkClick r:id="rId2" tooltip="Rogue software"/>
              </a:rPr>
              <a:t>software</a:t>
            </a:r>
            <a:r>
              <a:rPr lang="en-US" dirty="0">
                <a:solidFill>
                  <a:srgbClr val="FF0000"/>
                </a:solidFill>
              </a:rPr>
              <a:t>:  </a:t>
            </a:r>
            <a:r>
              <a:rPr lang="en-US" b="1" dirty="0">
                <a:solidFill>
                  <a:srgbClr val="FF0000"/>
                </a:solidFill>
              </a:rPr>
              <a:t>a form of malicious software that misleads users into believing there is a virus on their computer</a:t>
            </a:r>
            <a:r>
              <a:rPr lang="en-US" dirty="0">
                <a:solidFill>
                  <a:srgbClr val="FF0000"/>
                </a:solidFill>
              </a:rPr>
              <a:t>. Next, they demand money in exchange for providing a fake malware removal tool, which actually introduces malware to the computer.</a:t>
            </a:r>
          </a:p>
          <a:p>
            <a:endParaRPr lang="en-US" dirty="0" smtClean="0">
              <a:solidFill>
                <a:srgbClr val="FF0000"/>
              </a:solidFill>
              <a:hlinkClick r:id="rId3" tooltip="Wiper (malware)"/>
            </a:endParaRPr>
          </a:p>
          <a:p>
            <a:r>
              <a:rPr lang="en-US" dirty="0" smtClean="0">
                <a:solidFill>
                  <a:srgbClr val="FF0000"/>
                </a:solidFill>
                <a:hlinkClick r:id="rId3" tooltip="Wiper (malware)"/>
              </a:rPr>
              <a:t>Wiper</a:t>
            </a:r>
            <a:r>
              <a:rPr lang="en-US" dirty="0">
                <a:solidFill>
                  <a:srgbClr val="FF0000"/>
                </a:solidFill>
              </a:rPr>
              <a:t>: Most experts agree that </a:t>
            </a:r>
            <a:r>
              <a:rPr lang="en-US" b="1" dirty="0">
                <a:solidFill>
                  <a:srgbClr val="FF0000"/>
                </a:solidFill>
              </a:rPr>
              <a:t>Secure Erase</a:t>
            </a:r>
            <a:r>
              <a:rPr lang="en-US" dirty="0">
                <a:solidFill>
                  <a:srgbClr val="FF0000"/>
                </a:solidFill>
              </a:rPr>
              <a:t> is the best way to overwrite an entire hard drive in a single pass. The very simple Write Zero method accomplishes essentially the same thing, albeit much slower.</a:t>
            </a:r>
          </a:p>
          <a:p>
            <a:endParaRPr lang="en-US" dirty="0" smtClean="0">
              <a:solidFill>
                <a:srgbClr val="FF0000"/>
              </a:solidFill>
              <a:hlinkClick r:id="rId4" tooltip="Scareware"/>
            </a:endParaRPr>
          </a:p>
          <a:p>
            <a:r>
              <a:rPr lang="en-US" dirty="0" smtClean="0">
                <a:solidFill>
                  <a:srgbClr val="FF0000"/>
                </a:solidFill>
                <a:hlinkClick r:id="rId4" tooltip="Scareware"/>
              </a:rPr>
              <a:t>Scareware</a:t>
            </a:r>
            <a:r>
              <a:rPr lang="en-US" dirty="0">
                <a:solidFill>
                  <a:srgbClr val="FF0000"/>
                </a:solidFill>
              </a:rPr>
              <a:t>: A common </a:t>
            </a:r>
            <a:r>
              <a:rPr lang="en-US" dirty="0" err="1">
                <a:solidFill>
                  <a:srgbClr val="FF0000"/>
                </a:solidFill>
              </a:rPr>
              <a:t>scareware</a:t>
            </a:r>
            <a:r>
              <a:rPr lang="en-US" dirty="0">
                <a:solidFill>
                  <a:srgbClr val="FF0000"/>
                </a:solidFill>
              </a:rPr>
              <a:t> definition is </a:t>
            </a:r>
            <a:r>
              <a:rPr lang="en-US" b="1" dirty="0">
                <a:solidFill>
                  <a:srgbClr val="FF0000"/>
                </a:solidFill>
              </a:rPr>
              <a:t>a </a:t>
            </a:r>
            <a:r>
              <a:rPr lang="en-US" b="1" dirty="0" err="1">
                <a:solidFill>
                  <a:srgbClr val="FF0000"/>
                </a:solidFill>
              </a:rPr>
              <a:t>cyberattack</a:t>
            </a:r>
            <a:r>
              <a:rPr lang="en-US" b="1" dirty="0">
                <a:solidFill>
                  <a:srgbClr val="FF0000"/>
                </a:solidFill>
              </a:rPr>
              <a:t> tactic that scares people into visiting spoofed or infected websites or downloading malicious software (malware)</a:t>
            </a:r>
            <a:r>
              <a:rPr lang="en-US" dirty="0">
                <a:solidFill>
                  <a:srgbClr val="FF0000"/>
                </a:solidFill>
              </a:rPr>
              <a:t>. </a:t>
            </a:r>
            <a:r>
              <a:rPr lang="en-US" dirty="0" err="1">
                <a:solidFill>
                  <a:srgbClr val="FF0000"/>
                </a:solidFill>
              </a:rPr>
              <a:t>Scareware</a:t>
            </a:r>
            <a:r>
              <a:rPr lang="en-US" dirty="0">
                <a:solidFill>
                  <a:srgbClr val="FF0000"/>
                </a:solidFill>
              </a:rPr>
              <a:t> can come in the form of pop-up ads that appear on a user's computer or spread through spam email attacks</a:t>
            </a:r>
            <a:r>
              <a:rPr lang="en-US" dirty="0" smtClean="0">
                <a:solidFill>
                  <a:srgbClr val="FF0000"/>
                </a:solidFill>
              </a:rPr>
              <a:t>.</a:t>
            </a:r>
            <a:r>
              <a:rPr lang="en-US" dirty="0">
                <a:solidFill>
                  <a:srgbClr val="FF0000"/>
                </a:solidFill>
              </a:rPr>
              <a:t> </a:t>
            </a:r>
            <a:r>
              <a:rPr lang="en-US" dirty="0" err="1">
                <a:solidFill>
                  <a:srgbClr val="FF0000"/>
                </a:solidFill>
              </a:rPr>
              <a:t>Scareware</a:t>
            </a:r>
            <a:r>
              <a:rPr lang="en-US" dirty="0">
                <a:solidFill>
                  <a:srgbClr val="FF0000"/>
                </a:solidFill>
              </a:rPr>
              <a:t>   </a:t>
            </a:r>
            <a:r>
              <a:rPr lang="en-US" b="1" dirty="0">
                <a:solidFill>
                  <a:srgbClr val="FF0000"/>
                </a:solidFill>
              </a:rPr>
              <a:t>visiting spoofed or infected websites or downloading malicious software (malware)</a:t>
            </a:r>
            <a:r>
              <a:rPr lang="en-US" dirty="0">
                <a:solidFill>
                  <a:srgbClr val="FF0000"/>
                </a:solidFill>
              </a:rPr>
              <a:t>. </a:t>
            </a:r>
            <a:r>
              <a:rPr lang="en-US" dirty="0" err="1">
                <a:solidFill>
                  <a:srgbClr val="FF0000"/>
                </a:solidFill>
              </a:rPr>
              <a:t>Scareware</a:t>
            </a:r>
            <a:r>
              <a:rPr lang="en-US" dirty="0">
                <a:solidFill>
                  <a:srgbClr val="FF0000"/>
                </a:solidFill>
              </a:rPr>
              <a:t> can come in the form of pop-up ads that appear on a user's computer or spread through spam email attacks.</a:t>
            </a:r>
          </a:p>
          <a:p>
            <a:endParaRPr lang="en-US" dirty="0">
              <a:solidFill>
                <a:srgbClr val="FF0000"/>
              </a:solidFill>
            </a:endParaRPr>
          </a:p>
          <a:p>
            <a:pPr lvl="0"/>
            <a:endParaRPr lang="en-AU" dirty="0">
              <a:solidFill>
                <a:srgbClr val="FF0000"/>
              </a:solidFill>
            </a:endParaRPr>
          </a:p>
          <a:p>
            <a:endParaRPr lang="en-US" dirty="0">
              <a:solidFill>
                <a:srgbClr val="FF0000"/>
              </a:solidFill>
            </a:endParaRPr>
          </a:p>
          <a:p>
            <a:endParaRPr lang="en-US"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Year </a:t>
            </a:r>
            <a:r>
              <a:rPr lang="en-US" sz="1200" dirty="0"/>
              <a:t>7  Digital Technologies.                                                                             Slide </a:t>
            </a:r>
            <a:fld id="{208F2870-CF30-0041-B099-389F21059FB0}" type="slidenum">
              <a:rPr lang="en-US" sz="1200" smtClean="0"/>
              <a:t>5</a:t>
            </a:fld>
            <a:endParaRPr lang="en-US" sz="1200" dirty="0"/>
          </a:p>
        </p:txBody>
      </p:sp>
    </p:spTree>
    <p:extLst>
      <p:ext uri="{BB962C8B-B14F-4D97-AF65-F5344CB8AC3E}">
        <p14:creationId xmlns:p14="http://schemas.microsoft.com/office/powerpoint/2010/main" val="563307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923330"/>
          </a:xfrm>
          <a:prstGeom prst="rect">
            <a:avLst/>
          </a:prstGeom>
          <a:noFill/>
        </p:spPr>
        <p:txBody>
          <a:bodyPr wrap="square" rtlCol="0">
            <a:spAutoFit/>
          </a:bodyPr>
          <a:lstStyle/>
          <a:p>
            <a:pPr lvl="0"/>
            <a:r>
              <a:rPr lang="en-AU" dirty="0"/>
              <a:t>How do we protect our computers from malware?</a:t>
            </a:r>
          </a:p>
          <a:p>
            <a:endParaRPr lang="en-US" dirty="0"/>
          </a:p>
          <a:p>
            <a:endParaRPr lang="en-US"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914987" y="1222543"/>
            <a:ext cx="10568990" cy="4720030"/>
          </a:xfrm>
        </p:spPr>
        <p:txBody>
          <a:bodyPr>
            <a:normAutofit fontScale="92500" lnSpcReduction="10000"/>
          </a:bodyPr>
          <a:lstStyle/>
          <a:p>
            <a:pPr algn="l"/>
            <a:r>
              <a:rPr lang="en-US" b="1" dirty="0"/>
              <a:t>How to prevent malware</a:t>
            </a:r>
            <a:endParaRPr lang="en-US" dirty="0"/>
          </a:p>
          <a:p>
            <a:pPr algn="l"/>
            <a:r>
              <a:rPr lang="en-US" dirty="0">
                <a:solidFill>
                  <a:srgbClr val="FF0000"/>
                </a:solidFill>
              </a:rPr>
              <a:t>Keep your computer and software updated. ... </a:t>
            </a:r>
          </a:p>
          <a:p>
            <a:pPr algn="l"/>
            <a:endParaRPr lang="en-US" dirty="0" smtClean="0">
              <a:solidFill>
                <a:srgbClr val="FF0000"/>
              </a:solidFill>
            </a:endParaRPr>
          </a:p>
          <a:p>
            <a:pPr algn="l"/>
            <a:r>
              <a:rPr lang="en-US" dirty="0" smtClean="0">
                <a:solidFill>
                  <a:srgbClr val="FF0000"/>
                </a:solidFill>
              </a:rPr>
              <a:t>Use </a:t>
            </a:r>
            <a:r>
              <a:rPr lang="en-US" dirty="0">
                <a:solidFill>
                  <a:srgbClr val="FF0000"/>
                </a:solidFill>
              </a:rPr>
              <a:t>a non-administrator account whenever possible. ... </a:t>
            </a:r>
          </a:p>
          <a:p>
            <a:pPr algn="l"/>
            <a:endParaRPr lang="en-US" dirty="0" smtClean="0">
              <a:solidFill>
                <a:srgbClr val="FF0000"/>
              </a:solidFill>
            </a:endParaRPr>
          </a:p>
          <a:p>
            <a:pPr algn="l"/>
            <a:r>
              <a:rPr lang="en-US" dirty="0" smtClean="0">
                <a:solidFill>
                  <a:srgbClr val="FF0000"/>
                </a:solidFill>
              </a:rPr>
              <a:t>Think </a:t>
            </a:r>
            <a:r>
              <a:rPr lang="en-US" dirty="0">
                <a:solidFill>
                  <a:srgbClr val="FF0000"/>
                </a:solidFill>
              </a:rPr>
              <a:t>twice before clicking links or downloading anything. ... </a:t>
            </a:r>
          </a:p>
          <a:p>
            <a:pPr algn="l"/>
            <a:endParaRPr lang="en-US" dirty="0" smtClean="0">
              <a:solidFill>
                <a:srgbClr val="FF0000"/>
              </a:solidFill>
            </a:endParaRPr>
          </a:p>
          <a:p>
            <a:pPr algn="l"/>
            <a:r>
              <a:rPr lang="en-US" dirty="0" smtClean="0">
                <a:solidFill>
                  <a:srgbClr val="FF0000"/>
                </a:solidFill>
              </a:rPr>
              <a:t>Be </a:t>
            </a:r>
            <a:r>
              <a:rPr lang="en-US" dirty="0">
                <a:solidFill>
                  <a:srgbClr val="FF0000"/>
                </a:solidFill>
              </a:rPr>
              <a:t>careful about opening email attachments or images. ... </a:t>
            </a:r>
          </a:p>
          <a:p>
            <a:pPr algn="l"/>
            <a:endParaRPr lang="en-US" dirty="0" smtClean="0">
              <a:solidFill>
                <a:srgbClr val="FF0000"/>
              </a:solidFill>
            </a:endParaRPr>
          </a:p>
          <a:p>
            <a:pPr algn="l"/>
            <a:r>
              <a:rPr lang="en-US" dirty="0" smtClean="0">
                <a:solidFill>
                  <a:srgbClr val="FF0000"/>
                </a:solidFill>
              </a:rPr>
              <a:t>Don't </a:t>
            </a:r>
            <a:r>
              <a:rPr lang="en-US" dirty="0">
                <a:solidFill>
                  <a:srgbClr val="FF0000"/>
                </a:solidFill>
              </a:rPr>
              <a:t>trust pop-up windows that ask you to download software. ... </a:t>
            </a:r>
          </a:p>
          <a:p>
            <a:pPr algn="l"/>
            <a:endParaRPr lang="en-US" dirty="0" smtClean="0">
              <a:solidFill>
                <a:srgbClr val="FF0000"/>
              </a:solidFill>
            </a:endParaRPr>
          </a:p>
          <a:p>
            <a:pPr algn="l"/>
            <a:r>
              <a:rPr lang="en-US" dirty="0" smtClean="0">
                <a:solidFill>
                  <a:srgbClr val="FF0000"/>
                </a:solidFill>
              </a:rPr>
              <a:t>Limit </a:t>
            </a:r>
            <a:r>
              <a:rPr lang="en-US" dirty="0">
                <a:solidFill>
                  <a:srgbClr val="FF0000"/>
                </a:solidFill>
              </a:rPr>
              <a:t>your file-sharing.</a:t>
            </a:r>
          </a:p>
          <a:p>
            <a:pPr algn="l"/>
            <a:endParaRPr lang="en-US" dirty="0"/>
          </a:p>
        </p:txBody>
      </p:sp>
      <p:sp>
        <p:nvSpPr>
          <p:cNvPr id="10" name="TextBox 9">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Year </a:t>
            </a:r>
            <a:r>
              <a:rPr lang="en-US" sz="1200" dirty="0"/>
              <a:t>7  Digital Technologies.                                                                             Slide </a:t>
            </a:r>
            <a:fld id="{208F2870-CF30-0041-B099-389F21059FB0}" type="slidenum">
              <a:rPr lang="en-US" sz="1200" smtClean="0"/>
              <a:t>6</a:t>
            </a:fld>
            <a:endParaRPr lang="en-US" sz="1200" dirty="0"/>
          </a:p>
        </p:txBody>
      </p:sp>
    </p:spTree>
    <p:extLst>
      <p:ext uri="{BB962C8B-B14F-4D97-AF65-F5344CB8AC3E}">
        <p14:creationId xmlns:p14="http://schemas.microsoft.com/office/powerpoint/2010/main" val="344231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923330"/>
          </a:xfrm>
          <a:prstGeom prst="rect">
            <a:avLst/>
          </a:prstGeom>
          <a:noFill/>
        </p:spPr>
        <p:txBody>
          <a:bodyPr wrap="square" rtlCol="0">
            <a:spAutoFit/>
          </a:bodyPr>
          <a:lstStyle/>
          <a:p>
            <a:pPr lvl="0"/>
            <a:r>
              <a:rPr lang="en-AU" dirty="0"/>
              <a:t>What is a password?</a:t>
            </a:r>
          </a:p>
          <a:p>
            <a:endParaRPr lang="en-US" dirty="0"/>
          </a:p>
          <a:p>
            <a:endParaRPr lang="en-US"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914986" y="1419806"/>
            <a:ext cx="10145669" cy="4091251"/>
          </a:xfrm>
        </p:spPr>
        <p:txBody>
          <a:bodyPr>
            <a:noAutofit/>
          </a:bodyPr>
          <a:lstStyle/>
          <a:p>
            <a:pPr algn="l"/>
            <a:r>
              <a:rPr lang="en-US" dirty="0">
                <a:solidFill>
                  <a:srgbClr val="FF0000"/>
                </a:solidFill>
              </a:rPr>
              <a:t>A password is a string of characters used to verify the identity of a user during the authentication process. Passwords are typically used in tandem with a username; they are designed to be known only to the user and allow that user to gain access to a device, application or website. Passwords can vary in length and can contain letters, numbers and special characters</a:t>
            </a:r>
            <a:r>
              <a:rPr lang="en-US" dirty="0" smtClean="0">
                <a:solidFill>
                  <a:srgbClr val="FF0000"/>
                </a:solidFill>
              </a:rPr>
              <a:t>.</a:t>
            </a:r>
          </a:p>
          <a:p>
            <a:pPr algn="l"/>
            <a:r>
              <a:rPr lang="en-US" dirty="0"/>
              <a:t>A </a:t>
            </a:r>
            <a:r>
              <a:rPr lang="en-US" b="1" dirty="0"/>
              <a:t>Password </a:t>
            </a:r>
            <a:r>
              <a:rPr lang="en-US" dirty="0"/>
              <a:t>is a word, phrase, or string of characters intended to differentiate an authorized user or process (for the purpose of permitting access) from an unauthorized user, or put another way a password is used to prove one’s identity, or authorize access to a resource. It’s strongly implied that a password is secret. A password is usually paired with a username or other mechanism to provide authentication</a:t>
            </a:r>
            <a:r>
              <a:rPr lang="en-US" dirty="0" smtClean="0"/>
              <a:t>.</a:t>
            </a:r>
          </a:p>
          <a:p>
            <a:pPr algn="l"/>
            <a:r>
              <a:rPr lang="en-US" sz="1100" dirty="0">
                <a:solidFill>
                  <a:srgbClr val="3366FF"/>
                </a:solidFill>
              </a:rPr>
              <a:t>https://</a:t>
            </a:r>
            <a:r>
              <a:rPr lang="en-US" sz="1100" dirty="0" err="1">
                <a:solidFill>
                  <a:srgbClr val="3366FF"/>
                </a:solidFill>
              </a:rPr>
              <a:t>www.beyondtrust.com</a:t>
            </a:r>
            <a:r>
              <a:rPr lang="en-US" sz="1100" dirty="0">
                <a:solidFill>
                  <a:srgbClr val="3366FF"/>
                </a:solidFill>
              </a:rPr>
              <a:t>/resources/glossary/password</a:t>
            </a:r>
            <a:endParaRPr lang="en-US" sz="1100" dirty="0" smtClean="0">
              <a:solidFill>
                <a:srgbClr val="3366FF"/>
              </a:solidFill>
            </a:endParaRPr>
          </a:p>
          <a:p>
            <a:pPr algn="l"/>
            <a:endParaRPr lang="en-US" dirty="0">
              <a:solidFill>
                <a:srgbClr val="FF0000"/>
              </a:solidFill>
            </a:endParaRPr>
          </a:p>
          <a:p>
            <a:pPr algn="l"/>
            <a:r>
              <a:rPr lang="en-US" dirty="0" smtClean="0">
                <a:solidFill>
                  <a:srgbClr val="FF0000"/>
                </a:solidFill>
              </a:rPr>
              <a:t>Think of your mobile phone, you need some form of a password, 4 numbers or</a:t>
            </a:r>
            <a:r>
              <a:rPr lang="is-IS" dirty="0" smtClean="0">
                <a:solidFill>
                  <a:srgbClr val="FF0000"/>
                </a:solidFill>
              </a:rPr>
              <a:t>…</a:t>
            </a:r>
            <a:r>
              <a:rPr lang="en-US" dirty="0" smtClean="0">
                <a:solidFill>
                  <a:srgbClr val="FF0000"/>
                </a:solidFill>
              </a:rPr>
              <a:t> </a:t>
            </a:r>
            <a:endParaRPr lang="en-US" dirty="0">
              <a:solidFill>
                <a:srgbClr val="FF0000"/>
              </a:solidFill>
            </a:endParaRPr>
          </a:p>
        </p:txBody>
      </p:sp>
      <p:sp>
        <p:nvSpPr>
          <p:cNvPr id="11" name="TextBox 10">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Year </a:t>
            </a:r>
            <a:r>
              <a:rPr lang="en-US" sz="1200" dirty="0"/>
              <a:t>7  Digital Technologies.                                                                             Slide </a:t>
            </a:r>
            <a:fld id="{208F2870-CF30-0041-B099-389F21059FB0}" type="slidenum">
              <a:rPr lang="en-US" sz="1200" smtClean="0"/>
              <a:t>7</a:t>
            </a:fld>
            <a:endParaRPr lang="en-US" sz="1200" dirty="0"/>
          </a:p>
        </p:txBody>
      </p:sp>
    </p:spTree>
    <p:extLst>
      <p:ext uri="{BB962C8B-B14F-4D97-AF65-F5344CB8AC3E}">
        <p14:creationId xmlns:p14="http://schemas.microsoft.com/office/powerpoint/2010/main" val="34423199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923330"/>
          </a:xfrm>
          <a:prstGeom prst="rect">
            <a:avLst/>
          </a:prstGeom>
          <a:noFill/>
        </p:spPr>
        <p:txBody>
          <a:bodyPr wrap="square" rtlCol="0">
            <a:spAutoFit/>
          </a:bodyPr>
          <a:lstStyle/>
          <a:p>
            <a:pPr lvl="0"/>
            <a:r>
              <a:rPr lang="en-AU" dirty="0"/>
              <a:t>How can you make a password stronger?</a:t>
            </a:r>
          </a:p>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8</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1182689" y="1518438"/>
            <a:ext cx="9144000" cy="4847387"/>
          </a:xfrm>
        </p:spPr>
        <p:txBody>
          <a:bodyPr>
            <a:normAutofit fontScale="92500" lnSpcReduction="10000"/>
          </a:bodyPr>
          <a:lstStyle/>
          <a:p>
            <a:r>
              <a:rPr lang="en-US" dirty="0" smtClean="0"/>
              <a:t>You can change numbers to characters</a:t>
            </a:r>
            <a:endParaRPr lang="en-US" dirty="0"/>
          </a:p>
          <a:p>
            <a:r>
              <a:rPr lang="en-US" dirty="0" smtClean="0"/>
              <a:t>The most common is as follows</a:t>
            </a:r>
            <a:endParaRPr lang="en-US" dirty="0"/>
          </a:p>
          <a:p>
            <a:pPr algn="l"/>
            <a:r>
              <a:rPr lang="en-US" dirty="0" smtClean="0"/>
              <a:t>1 = ! (Exclamation mark)</a:t>
            </a:r>
          </a:p>
          <a:p>
            <a:pPr algn="l"/>
            <a:r>
              <a:rPr lang="en-US" dirty="0" smtClean="0"/>
              <a:t>5 = lower case s</a:t>
            </a:r>
          </a:p>
          <a:p>
            <a:pPr algn="l"/>
            <a:r>
              <a:rPr lang="en-US" dirty="0" smtClean="0"/>
              <a:t>6 = lower case b</a:t>
            </a:r>
          </a:p>
          <a:p>
            <a:pPr algn="l"/>
            <a:r>
              <a:rPr lang="en-US" dirty="0" smtClean="0"/>
              <a:t>0 = </a:t>
            </a:r>
            <a:r>
              <a:rPr lang="en-US" dirty="0"/>
              <a:t>lower </a:t>
            </a:r>
            <a:r>
              <a:rPr lang="en-US" dirty="0" smtClean="0"/>
              <a:t>case o</a:t>
            </a:r>
          </a:p>
          <a:p>
            <a:pPr algn="l"/>
            <a:endParaRPr lang="en-US" dirty="0"/>
          </a:p>
          <a:p>
            <a:pPr algn="l"/>
            <a:r>
              <a:rPr lang="en-US" dirty="0" smtClean="0"/>
              <a:t>i.e. Your Initials plus date of birth as numbers and characters</a:t>
            </a:r>
            <a:endParaRPr lang="en-US" dirty="0"/>
          </a:p>
          <a:p>
            <a:pPr algn="l"/>
            <a:r>
              <a:rPr lang="en-US" b="1" dirty="0" smtClean="0">
                <a:solidFill>
                  <a:srgbClr val="3366FF"/>
                </a:solidFill>
              </a:rPr>
              <a:t>Fred John </a:t>
            </a:r>
            <a:r>
              <a:rPr lang="en-US" b="1" dirty="0" err="1" smtClean="0">
                <a:solidFill>
                  <a:srgbClr val="3366FF"/>
                </a:solidFill>
              </a:rPr>
              <a:t>Nurks</a:t>
            </a:r>
            <a:r>
              <a:rPr lang="en-US" b="1" dirty="0" smtClean="0">
                <a:solidFill>
                  <a:srgbClr val="3366FF"/>
                </a:solidFill>
              </a:rPr>
              <a:t> </a:t>
            </a:r>
            <a:r>
              <a:rPr lang="en-US" dirty="0" smtClean="0">
                <a:solidFill>
                  <a:srgbClr val="3366FF"/>
                </a:solidFill>
              </a:rPr>
              <a:t>born 25 June 90   Password =  Fjn2sob9o</a:t>
            </a:r>
          </a:p>
          <a:p>
            <a:pPr algn="l"/>
            <a:endParaRPr lang="en-US" dirty="0">
              <a:solidFill>
                <a:srgbClr val="3366FF"/>
              </a:solidFill>
            </a:endParaRPr>
          </a:p>
          <a:p>
            <a:pPr algn="l"/>
            <a:r>
              <a:rPr lang="en-US" dirty="0" smtClean="0"/>
              <a:t>Think of your initials and date of birth and make up your password using the above formula</a:t>
            </a:r>
          </a:p>
          <a:p>
            <a:pPr algn="l"/>
            <a:endParaRPr lang="en-US" dirty="0"/>
          </a:p>
          <a:p>
            <a:pPr algn="l"/>
            <a:endParaRPr lang="en-US" dirty="0"/>
          </a:p>
        </p:txBody>
      </p:sp>
    </p:spTree>
    <p:extLst>
      <p:ext uri="{BB962C8B-B14F-4D97-AF65-F5344CB8AC3E}">
        <p14:creationId xmlns:p14="http://schemas.microsoft.com/office/powerpoint/2010/main" val="344231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524000" y="-373855"/>
            <a:ext cx="9144000" cy="963612"/>
          </a:xfrm>
        </p:spPr>
        <p:txBody>
          <a:bodyPr>
            <a:normAutofit/>
          </a:bodyPr>
          <a:lstStyle/>
          <a:p>
            <a:r>
              <a:rPr lang="de-DE" sz="3200" dirty="0" smtClean="0"/>
              <a:t>Peter Faulks </a:t>
            </a:r>
            <a:r>
              <a:rPr lang="en-AU" sz="3200" dirty="0" smtClean="0"/>
              <a:t>Portfolio</a:t>
            </a:r>
            <a:endParaRPr lang="en-US" sz="3200" dirty="0"/>
          </a:p>
        </p:txBody>
      </p:sp>
      <p:sp>
        <p:nvSpPr>
          <p:cNvPr id="4" name="TextBox 3">
            <a:extLst>
              <a:ext uri="{FF2B5EF4-FFF2-40B4-BE49-F238E27FC236}">
                <a16:creationId xmlns:a16="http://schemas.microsoft.com/office/drawing/2014/main" xmlns="" id="{D57C53F2-9C60-211D-43D2-0E95BF8CADC3}"/>
              </a:ext>
            </a:extLst>
          </p:cNvPr>
          <p:cNvSpPr txBox="1"/>
          <p:nvPr/>
        </p:nvSpPr>
        <p:spPr>
          <a:xfrm>
            <a:off x="914987" y="837982"/>
            <a:ext cx="10839450" cy="923330"/>
          </a:xfrm>
          <a:prstGeom prst="rect">
            <a:avLst/>
          </a:prstGeom>
          <a:noFill/>
        </p:spPr>
        <p:txBody>
          <a:bodyPr wrap="square" rtlCol="0">
            <a:spAutoFit/>
          </a:bodyPr>
          <a:lstStyle/>
          <a:p>
            <a:pPr lvl="0"/>
            <a:r>
              <a:rPr lang="en-AU" dirty="0"/>
              <a:t>What is a ‘passphrase’?</a:t>
            </a:r>
          </a:p>
          <a:p>
            <a:endParaRPr lang="en-US" dirty="0"/>
          </a:p>
          <a:p>
            <a:endParaRPr lang="en-US" dirty="0"/>
          </a:p>
        </p:txBody>
      </p:sp>
      <p:sp>
        <p:nvSpPr>
          <p:cNvPr id="5" name="TextBox 4">
            <a:extLst>
              <a:ext uri="{FF2B5EF4-FFF2-40B4-BE49-F238E27FC236}">
                <a16:creationId xmlns:a16="http://schemas.microsoft.com/office/drawing/2014/main" xmlns="" id="{ABCBC5A9-8360-7622-72DA-0EED8D932BF9}"/>
              </a:ext>
            </a:extLst>
          </p:cNvPr>
          <p:cNvSpPr txBox="1"/>
          <p:nvPr/>
        </p:nvSpPr>
        <p:spPr>
          <a:xfrm>
            <a:off x="1585913" y="6574491"/>
            <a:ext cx="8939212" cy="276999"/>
          </a:xfrm>
          <a:prstGeom prst="rect">
            <a:avLst/>
          </a:prstGeom>
          <a:noFill/>
        </p:spPr>
        <p:txBody>
          <a:bodyPr wrap="square" rtlCol="0">
            <a:spAutoFit/>
          </a:bodyPr>
          <a:lstStyle/>
          <a:p>
            <a:r>
              <a:rPr lang="de-DE" sz="1200" dirty="0" smtClean="0"/>
              <a:t>Peter Faulks </a:t>
            </a:r>
            <a:r>
              <a:rPr lang="en-US" sz="1200" dirty="0" smtClean="0"/>
              <a:t>                                                                       </a:t>
            </a:r>
            <a:r>
              <a:rPr lang="en-US" sz="1200" dirty="0"/>
              <a:t>Year 7  Digital Technologies.                                                                             Slide </a:t>
            </a:r>
            <a:fld id="{208F2870-CF30-0041-B099-389F21059FB0}" type="slidenum">
              <a:rPr lang="en-US" sz="1200" smtClean="0"/>
              <a:t>9</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xmlns="" id="{7CC3EBB4-20CC-5FD5-3A5C-3AFB4EF84225}"/>
              </a:ext>
            </a:extLst>
          </p:cNvPr>
          <p:cNvSpPr/>
          <p:nvPr/>
        </p:nvSpPr>
        <p:spPr>
          <a:xfrm>
            <a:off x="10326689" y="6365826"/>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xmlns="" id="{BF97CA21-795D-EA18-0859-EAF3242C2F6E}"/>
              </a:ext>
            </a:extLst>
          </p:cNvPr>
          <p:cNvSpPr/>
          <p:nvPr/>
        </p:nvSpPr>
        <p:spPr>
          <a:xfrm>
            <a:off x="10912477" y="6365826"/>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xmlns="" id="{6DAA143F-8E1C-2715-88A5-16F32BC9DD3D}"/>
              </a:ext>
            </a:extLst>
          </p:cNvPr>
          <p:cNvSpPr/>
          <p:nvPr/>
        </p:nvSpPr>
        <p:spPr>
          <a:xfrm>
            <a:off x="11483977" y="6365826"/>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914987" y="1284187"/>
            <a:ext cx="9144000" cy="4239199"/>
          </a:xfrm>
        </p:spPr>
        <p:txBody>
          <a:bodyPr>
            <a:normAutofit lnSpcReduction="10000"/>
          </a:bodyPr>
          <a:lstStyle/>
          <a:p>
            <a:pPr algn="l"/>
            <a:r>
              <a:rPr lang="en-US" dirty="0" smtClean="0"/>
              <a:t>A</a:t>
            </a:r>
            <a:r>
              <a:rPr lang="en-AU" dirty="0" smtClean="0"/>
              <a:t> passphrase</a:t>
            </a:r>
            <a:r>
              <a:rPr lang="en-AU" dirty="0"/>
              <a:t> </a:t>
            </a:r>
            <a:r>
              <a:rPr lang="en-AU" dirty="0" smtClean="0"/>
              <a:t> must contain letters, numbers and special characters, </a:t>
            </a:r>
          </a:p>
          <a:p>
            <a:pPr algn="l"/>
            <a:r>
              <a:rPr lang="en-US" dirty="0" smtClean="0"/>
              <a:t>Make </a:t>
            </a:r>
            <a:r>
              <a:rPr lang="en-US" dirty="0"/>
              <a:t>up a sentence or a phrase that includes a combination of upper and lower case letters, special characters and punctuation. Include some memorable “encoding” in the phrase. For example, “</a:t>
            </a:r>
            <a:r>
              <a:rPr lang="en-US" b="1" dirty="0"/>
              <a:t>Iowa winters are cold</a:t>
            </a:r>
            <a:r>
              <a:rPr lang="en-US" dirty="0"/>
              <a:t>” would not be an acceptable passphrase, as it does not include two special characters or numbers</a:t>
            </a:r>
            <a:r>
              <a:rPr lang="en-US" dirty="0" smtClean="0"/>
              <a:t>.</a:t>
            </a:r>
          </a:p>
          <a:p>
            <a:pPr algn="l"/>
            <a:endParaRPr lang="en-US" dirty="0" smtClean="0"/>
          </a:p>
          <a:p>
            <a:pPr algn="l"/>
            <a:r>
              <a:rPr lang="en-US" dirty="0" smtClean="0"/>
              <a:t>1 </a:t>
            </a:r>
            <a:r>
              <a:rPr lang="en-US" dirty="0"/>
              <a:t>= ! (Exclamation mark)</a:t>
            </a:r>
          </a:p>
          <a:p>
            <a:pPr algn="l"/>
            <a:r>
              <a:rPr lang="en-US" dirty="0"/>
              <a:t>5 = lower case s</a:t>
            </a:r>
          </a:p>
          <a:p>
            <a:pPr algn="l"/>
            <a:r>
              <a:rPr lang="en-US" dirty="0"/>
              <a:t>6 = lower case b</a:t>
            </a:r>
          </a:p>
          <a:p>
            <a:pPr algn="l"/>
            <a:r>
              <a:rPr lang="en-US" dirty="0"/>
              <a:t>0 = lower case o</a:t>
            </a:r>
          </a:p>
          <a:p>
            <a:pPr algn="l"/>
            <a:endParaRPr lang="en-US" dirty="0"/>
          </a:p>
        </p:txBody>
      </p:sp>
    </p:spTree>
    <p:extLst>
      <p:ext uri="{BB962C8B-B14F-4D97-AF65-F5344CB8AC3E}">
        <p14:creationId xmlns:p14="http://schemas.microsoft.com/office/powerpoint/2010/main" val="34423199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2688</Words>
  <Application>Microsoft Macintosh PowerPoint</Application>
  <PresentationFormat>Custom</PresentationFormat>
  <Paragraphs>311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My Portfolio is a collection of notes and questions collected over the course of the term. Part 1 Networks &amp; Network Security Part 2 About Hardware</vt:lpstr>
      <vt:lpstr>My Portfolio  Table of Contents</vt:lpstr>
      <vt:lpstr>  Spam is any kind of unwanted, unsolicited digital communication that gets sent out in bulk. Often spam is sent via email, but it can also be distributed via text messages, phone calls, or social media.  Spammers use many forms of communication to bulk-send their unwanted messages. Some of these are marketing messages peddling unsolicited goods. Other types of spam messages can spread malware, trick you into divulging personal information, or scare you into thinking you need to pay to get out of trouble.  Email spam filters catch many of these types of messages, and phone carriers often warn you of a “spam risk” from unknown callers. Whether via email, text, phone, or social media, some spam messages do get through, and you want to be able to recognize them and avoid these threats. Below are several types of spam to look out for.  Phishing emails Phishing emails are a type of spam cybercriminals send to many people, hoping to “hook” a few people. Phishing emails trick victims into giving up sensitive information like website logins or credit card information.  </vt:lpstr>
      <vt:lpstr>Peter Faulks Portfolio</vt:lpstr>
      <vt:lpstr>Peter Faulks Portfolio</vt:lpstr>
      <vt:lpstr>Peter Faulks Portfolio</vt:lpstr>
      <vt:lpstr>Peter Faulks Portfolio</vt:lpstr>
      <vt:lpstr>Peter Faulks Portfolio</vt:lpstr>
      <vt:lpstr>Peter Faulks Portfolio</vt:lpstr>
      <vt:lpstr>Peter Faulks Portfolio</vt:lpstr>
      <vt:lpstr>Peter Faulks Portfolio</vt:lpstr>
      <vt:lpstr>Peter Faulks Portfolio</vt:lpstr>
      <vt:lpstr>Peter Faulks Portfolio</vt:lpstr>
      <vt:lpstr>Peter Faulks Portfolio</vt:lpstr>
      <vt:lpstr>Portfolio Part 2 Hardware</vt:lpstr>
      <vt:lpstr>Portfolio Part 2 Hardware</vt:lpstr>
      <vt:lpstr>Portfolio Part 2 Hardware</vt:lpstr>
      <vt:lpstr>Portfolio Part 2 Hardware</vt:lpstr>
      <vt:lpstr>Portfolio Part 2 Hardware</vt:lpstr>
      <vt:lpstr>Portfolio Part 2 Hardware</vt:lpstr>
      <vt:lpstr>Portfolio Part 2 Hardware</vt:lpstr>
      <vt:lpstr>Portfolio Part 2 Hardware</vt:lpstr>
      <vt:lpstr>Portfolio Part 2 Hardware</vt:lpstr>
      <vt:lpstr>Portfolio Part 2 Hardware</vt:lpstr>
      <vt:lpstr>Portfolio Part 2 Hardware</vt:lpstr>
      <vt:lpstr>Portfolio Part 2 Hardware</vt:lpstr>
      <vt:lpstr>Portfolio Part 2 Hardware</vt:lpstr>
      <vt:lpstr>Portfolio The End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Networks</dc:title>
  <dc:creator>Peter Faulks (Ursula Frayne Catholic College - Victoria Park)</dc:creator>
  <cp:lastModifiedBy>Peter Faulks</cp:lastModifiedBy>
  <cp:revision>34</cp:revision>
  <dcterms:created xsi:type="dcterms:W3CDTF">2022-05-19T00:07:29Z</dcterms:created>
  <dcterms:modified xsi:type="dcterms:W3CDTF">2022-05-26T01:15:04Z</dcterms:modified>
</cp:coreProperties>
</file>